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1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3" r:id="rId21"/>
    <p:sldId id="272" r:id="rId22"/>
    <p:sldId id="274" r:id="rId23"/>
    <p:sldId id="275" r:id="rId24"/>
    <p:sldId id="276" r:id="rId25"/>
    <p:sldId id="290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1.xml"/><Relationship Id="rId39" Type="http://schemas.openxmlformats.org/officeDocument/2006/relationships/presProps" Target="presProps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8.png"/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9" Type="http://schemas.openxmlformats.org/officeDocument/2006/relationships/notesSlide" Target="../notesSlides/notesSlide21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1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783" y="537426"/>
            <a:ext cx="6384793" cy="18288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3455" b="1" kern="0" spc="28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基于社交媒体大数据与可解释性机器学习</a:t>
            </a:r>
            <a:r>
              <a:rPr lang="en-US" sz="3455" b="1" kern="0" spc="288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AI</a:t>
            </a:r>
            <a:r>
              <a:rPr lang="en-US" sz="3455" b="1" kern="0" spc="28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伦理社会认知研究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1614623" y="2571750"/>
            <a:ext cx="5503953" cy="4572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440" kern="0" spc="144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跨文化视角下动态分析与预测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5601308" y="3851968"/>
            <a:ext cx="1828800" cy="352958"/>
          </a:xfrm>
          <a:custGeom>
            <a:avLst/>
            <a:gdLst/>
            <a:ahLst/>
            <a:cxnLst/>
            <a:rect l="l" t="t" r="r" b="b"/>
            <a:pathLst>
              <a:path w="1828800" h="352958">
                <a:moveTo>
                  <a:pt x="176479" y="0"/>
                </a:moveTo>
                <a:moveTo>
                  <a:pt x="176479" y="0"/>
                </a:moveTo>
                <a:lnTo>
                  <a:pt x="1652321" y="0"/>
                </a:lnTo>
                <a:quadBezTo>
                  <a:pt x="1828800" y="0"/>
                  <a:pt x="1828800" y="176479"/>
                </a:quadBezTo>
                <a:lnTo>
                  <a:pt x="1828800" y="176479"/>
                </a:lnTo>
                <a:quadBezTo>
                  <a:pt x="1828800" y="352958"/>
                  <a:pt x="1652321" y="352958"/>
                </a:quadBezTo>
                <a:lnTo>
                  <a:pt x="176479" y="352958"/>
                </a:lnTo>
                <a:quadBezTo>
                  <a:pt x="0" y="352958"/>
                  <a:pt x="0" y="176479"/>
                </a:quadBezTo>
                <a:lnTo>
                  <a:pt x="0" y="176479"/>
                </a:lnTo>
                <a:quadBezTo>
                  <a:pt x="0" y="0"/>
                  <a:pt x="176479" y="0"/>
                </a:quadBezTo>
                <a:close/>
              </a:path>
            </a:pathLst>
          </a:custGeom>
          <a:solidFill>
            <a:srgbClr val="0090FF"/>
          </a:solidFill>
        </p:spPr>
      </p:sp>
      <p:sp>
        <p:nvSpPr>
          <p:cNvPr id="5" name="Text 3"/>
          <p:cNvSpPr/>
          <p:nvPr/>
        </p:nvSpPr>
        <p:spPr>
          <a:xfrm>
            <a:off x="5704800" y="3799847"/>
            <a:ext cx="1621816" cy="4572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29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汇报人: 季千焜</a:t>
            </a:r>
            <a:endParaRPr lang="en-US" sz="1440" dirty="0"/>
          </a:p>
        </p:txBody>
      </p:sp>
      <p:sp>
        <p:nvSpPr>
          <p:cNvPr id="6" name="Shape 4"/>
          <p:cNvSpPr/>
          <p:nvPr/>
        </p:nvSpPr>
        <p:spPr>
          <a:xfrm>
            <a:off x="1851001" y="2436174"/>
            <a:ext cx="5158824" cy="0"/>
          </a:xfrm>
          <a:custGeom>
            <a:avLst/>
            <a:gdLst/>
            <a:ahLst/>
            <a:cxnLst/>
            <a:rect l="l" t="t" r="r" b="b"/>
            <a:pathLst>
              <a:path w="5158824">
                <a:moveTo>
                  <a:pt x="0" y="0"/>
                </a:moveTo>
                <a:moveTo>
                  <a:pt x="0" y="0"/>
                </a:moveTo>
                <a:lnTo>
                  <a:pt x="5158824" y="0"/>
                </a:lnTo>
              </a:path>
            </a:pathLst>
          </a:custGeom>
          <a:noFill/>
          <a:ln w="9525">
            <a:solidFill>
              <a:srgbClr val="0D4C95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361" y="81343"/>
            <a:ext cx="8877639" cy="5918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sz="2305" b="1" dirty="0">
                <a:solidFill>
                  <a:srgbClr val="0D4C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当前</a:t>
            </a:r>
            <a:r>
              <a:rPr lang="en-US" sz="2305" b="1" dirty="0">
                <a:solidFill>
                  <a:srgbClr val="0D4C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研究空白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202963" y="718381"/>
            <a:ext cx="8727393" cy="0"/>
          </a:xfrm>
          <a:custGeom>
            <a:avLst/>
            <a:gdLst/>
            <a:ahLst/>
            <a:cxnLst/>
            <a:rect l="l" t="t" r="r" b="b"/>
            <a:pathLst>
              <a:path w="8727393">
                <a:moveTo>
                  <a:pt x="0" y="0"/>
                </a:moveTo>
                <a:moveTo>
                  <a:pt x="0" y="0"/>
                </a:moveTo>
                <a:lnTo>
                  <a:pt x="8727393" y="0"/>
                </a:lnTo>
              </a:path>
            </a:pathLst>
          </a:custGeom>
          <a:noFill/>
          <a:ln w="9525">
            <a:solidFill>
              <a:srgbClr val="D0E8F9"/>
            </a:solidFill>
            <a:prstDash val="solid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>
          <a:xfrm>
            <a:off x="372998" y="1262645"/>
            <a:ext cx="6793133" cy="0"/>
          </a:xfrm>
          <a:custGeom>
            <a:avLst/>
            <a:gdLst/>
            <a:ahLst/>
            <a:cxnLst/>
            <a:rect l="l" t="t" r="r" b="b"/>
            <a:pathLst>
              <a:path w="6793133">
                <a:moveTo>
                  <a:pt x="6793133" y="0"/>
                </a:moveTo>
                <a:moveTo>
                  <a:pt x="6793133" y="0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rgbClr val="E1E1E1"/>
            </a:solidFill>
            <a:prstDash val="solid"/>
            <a:headEnd type="none"/>
            <a:tailEnd type="none"/>
          </a:ln>
        </p:spPr>
      </p:sp>
      <p:pic>
        <p:nvPicPr>
          <p:cNvPr id="5" name="Image 0" descr="https://oceandoc-ai.obs.ap-southeast-3.myhuaweicloud.com/ppt_list_page/_19052329831_pZN4da1732156004906-023884567989475713.png?authorization=c2ltcGxlLWp3dCBhaz1zcGFya2Rlc2s4MDAwMDAwMDAwMDE7ZXhwPTMzMDg5NTYwMDY7YWxnbz1obWFjLXNoYTI1NjtzaWc9ZHp5V29yc3hUUWQ1RGZHYUpqTWxuS28xL29WZUtjTytzbGo0QXNrVTVOcz0=&amp;x_location=7YfmxI7B7uKO7jlRxIftd60pfXD=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961" y="901354"/>
            <a:ext cx="1832206" cy="349407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7589" y="1511046"/>
            <a:ext cx="572963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i="1" dirty="0">
                <a:solidFill>
                  <a:srgbClr val="007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7" name="Text 4"/>
          <p:cNvSpPr/>
          <p:nvPr/>
        </p:nvSpPr>
        <p:spPr>
          <a:xfrm>
            <a:off x="2686507" y="1511046"/>
            <a:ext cx="572963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i="1" dirty="0">
                <a:solidFill>
                  <a:srgbClr val="009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8" name="Text 5"/>
          <p:cNvSpPr/>
          <p:nvPr/>
        </p:nvSpPr>
        <p:spPr>
          <a:xfrm>
            <a:off x="4942972" y="1511046"/>
            <a:ext cx="572963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i="1" dirty="0">
                <a:solidFill>
                  <a:srgbClr val="007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9" name="Text 6"/>
          <p:cNvSpPr/>
          <p:nvPr/>
        </p:nvSpPr>
        <p:spPr>
          <a:xfrm>
            <a:off x="367589" y="2151583"/>
            <a:ext cx="1937614" cy="411480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数据维度局限</a:t>
            </a:r>
            <a:endParaRPr lang="en-US" sz="1440" dirty="0"/>
          </a:p>
        </p:txBody>
      </p:sp>
      <p:pic>
        <p:nvPicPr>
          <p:cNvPr id="10" name="Image 1" descr="https://sgw-dx.xf-yun.com/api/v1/sparkdesk/_1748239122596b36b94bb81b046c29881b3e1396e3150.jpg?authorization=c2ltcGxlLWp3dCBhaz1zcGFya2Rlc2s4MDAwMDAwMDAwMDE7ZXhwPTMzMjUwMzkxMjI7YWxnbz1obWFjLXNoYTI1NjtzaWc9dzZ6NXhNZDBtdHJSU3ZLTG1WVzkwTzFnSy9BWEpuR1FaUDhFN0dDdGVmZz0=&amp;x_location=7YfmxI7B7uKO7jlRxIftd6UXfLD="/>
          <p:cNvPicPr>
            <a:picLocks noChangeAspect="1"/>
          </p:cNvPicPr>
          <p:nvPr/>
        </p:nvPicPr>
        <p:blipFill>
          <a:blip r:embed="rId3"/>
          <a:srcRect l="19886" r="23295"/>
          <a:stretch>
            <a:fillRect/>
          </a:stretch>
        </p:blipFill>
        <p:spPr>
          <a:xfrm>
            <a:off x="7156987" y="1262645"/>
            <a:ext cx="1499196" cy="264472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67589" y="2746080"/>
            <a:ext cx="1937614" cy="14996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现有研究多依赖单一平台数据，难以全面反映公众认知。本研究强调跨文化、多平台数据整合，以揭示更广泛的社会认知趋势。</a:t>
            </a:r>
            <a:endParaRPr lang="en-US" sz="1440" dirty="0"/>
          </a:p>
        </p:txBody>
      </p:sp>
      <p:sp>
        <p:nvSpPr>
          <p:cNvPr id="12" name="Text 8"/>
          <p:cNvSpPr/>
          <p:nvPr/>
        </p:nvSpPr>
        <p:spPr>
          <a:xfrm>
            <a:off x="2686507" y="2151583"/>
            <a:ext cx="1937614" cy="411480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方法综合创新不足</a:t>
            </a:r>
            <a:endParaRPr lang="en-US" sz="1440" dirty="0"/>
          </a:p>
        </p:txBody>
      </p:sp>
      <p:sp>
        <p:nvSpPr>
          <p:cNvPr id="13" name="Text 9"/>
          <p:cNvSpPr/>
          <p:nvPr/>
        </p:nvSpPr>
        <p:spPr>
          <a:xfrm>
            <a:off x="2686507" y="2746080"/>
            <a:ext cx="1937614" cy="14996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传统研究方法在动态分析和解释性上存在不足。本研究融合可解释性机器学习与社会学理论，构建创新方法体系，提升研究深度。</a:t>
            </a:r>
            <a:endParaRPr lang="en-US" sz="1440" dirty="0"/>
          </a:p>
        </p:txBody>
      </p:sp>
      <p:sp>
        <p:nvSpPr>
          <p:cNvPr id="14" name="Text 10"/>
          <p:cNvSpPr/>
          <p:nvPr/>
        </p:nvSpPr>
        <p:spPr>
          <a:xfrm>
            <a:off x="4942972" y="2151583"/>
            <a:ext cx="1937478" cy="411480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理论解释深度欠缺</a:t>
            </a:r>
            <a:endParaRPr lang="en-US" sz="1440" dirty="0"/>
          </a:p>
        </p:txBody>
      </p:sp>
      <p:sp>
        <p:nvSpPr>
          <p:cNvPr id="15" name="Text 11"/>
          <p:cNvSpPr/>
          <p:nvPr/>
        </p:nvSpPr>
        <p:spPr>
          <a:xfrm>
            <a:off x="4942972" y="2746080"/>
            <a:ext cx="1937478" cy="14996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现有研究多停留在相关性分析，缺乏深度因果解释。本研究基于社会学理论，深入剖析公众认知背后的动因，强化理论构建。</a:t>
            </a:r>
            <a:endParaRPr lang="en-US" sz="14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3235" y="-75100"/>
            <a:ext cx="2161936" cy="25694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2095" b="1" dirty="0">
                <a:solidFill>
                  <a:srgbClr val="0D4C95">
                    <a:alpha val="30000"/>
                  </a:srgbClr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03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2752053" y="815868"/>
            <a:ext cx="5189801" cy="78638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170" b="1" dirty="0">
                <a:solidFill>
                  <a:srgbClr val="D0E8F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研究目标与问题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2529040" y="632391"/>
            <a:ext cx="0" cy="1095009"/>
          </a:xfrm>
          <a:custGeom>
            <a:avLst/>
            <a:gdLst/>
            <a:ahLst/>
            <a:cxnLst/>
            <a:rect l="l" t="t" r="r" b="b"/>
            <a:pathLst>
              <a:path h="1095009">
                <a:moveTo>
                  <a:pt x="0" y="0"/>
                </a:moveTo>
                <a:moveTo>
                  <a:pt x="0" y="0"/>
                </a:moveTo>
                <a:lnTo>
                  <a:pt x="0" y="1095009"/>
                </a:lnTo>
              </a:path>
            </a:pathLst>
          </a:custGeom>
          <a:noFill/>
          <a:ln w="19050">
            <a:solidFill>
              <a:srgbClr val="084077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361" y="81343"/>
            <a:ext cx="8877639" cy="6400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D4C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研究目标阐述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202963" y="718381"/>
            <a:ext cx="8727393" cy="0"/>
          </a:xfrm>
          <a:custGeom>
            <a:avLst/>
            <a:gdLst/>
            <a:ahLst/>
            <a:cxnLst/>
            <a:rect l="l" t="t" r="r" b="b"/>
            <a:pathLst>
              <a:path w="8727393">
                <a:moveTo>
                  <a:pt x="0" y="0"/>
                </a:moveTo>
                <a:moveTo>
                  <a:pt x="0" y="0"/>
                </a:moveTo>
                <a:lnTo>
                  <a:pt x="8727393" y="0"/>
                </a:lnTo>
              </a:path>
            </a:pathLst>
          </a:custGeom>
          <a:noFill/>
          <a:ln w="9525">
            <a:solidFill>
              <a:srgbClr val="D0E8F9"/>
            </a:solidFill>
            <a:prstDash val="solid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>
          <a:xfrm rot="-2700000">
            <a:off x="7333482" y="4195378"/>
            <a:ext cx="350690" cy="346969"/>
          </a:xfrm>
          <a:custGeom>
            <a:avLst/>
            <a:gdLst/>
            <a:ahLst/>
            <a:cxnLst/>
            <a:rect l="l" t="t" r="r" b="b"/>
            <a:pathLst>
              <a:path w="350690" h="346969">
                <a:moveTo>
                  <a:pt x="0" y="0"/>
                </a:moveTo>
                <a:moveTo>
                  <a:pt x="0" y="0"/>
                </a:moveTo>
                <a:lnTo>
                  <a:pt x="0" y="346969"/>
                </a:lnTo>
                <a:lnTo>
                  <a:pt x="350690" y="346969"/>
                </a:lnTo>
                <a:close/>
              </a:path>
            </a:pathLst>
          </a:custGeom>
          <a:solidFill>
            <a:srgbClr val="0078FF"/>
          </a:solidFill>
        </p:spPr>
      </p:sp>
      <p:sp>
        <p:nvSpPr>
          <p:cNvPr id="5" name="Shape 3"/>
          <p:cNvSpPr/>
          <p:nvPr/>
        </p:nvSpPr>
        <p:spPr>
          <a:xfrm>
            <a:off x="6171872" y="1555689"/>
            <a:ext cx="2673911" cy="2923311"/>
          </a:xfrm>
          <a:custGeom>
            <a:avLst/>
            <a:gdLst/>
            <a:ahLst/>
            <a:cxnLst/>
            <a:rect l="l" t="t" r="r" b="b"/>
            <a:pathLst>
              <a:path w="2673911" h="2923311">
                <a:moveTo>
                  <a:pt x="334239" y="0"/>
                </a:moveTo>
                <a:moveTo>
                  <a:pt x="334239" y="0"/>
                </a:moveTo>
                <a:lnTo>
                  <a:pt x="2339672" y="0"/>
                </a:lnTo>
                <a:quadBezTo>
                  <a:pt x="2673911" y="0"/>
                  <a:pt x="2673911" y="311807"/>
                </a:quadBezTo>
                <a:lnTo>
                  <a:pt x="2673911" y="2611504"/>
                </a:lnTo>
                <a:quadBezTo>
                  <a:pt x="2673911" y="2923311"/>
                  <a:pt x="2339672" y="2923311"/>
                </a:quadBezTo>
                <a:lnTo>
                  <a:pt x="334239" y="2923311"/>
                </a:lnTo>
                <a:quadBezTo>
                  <a:pt x="0" y="2923311"/>
                  <a:pt x="0" y="2611504"/>
                </a:quadBezTo>
                <a:lnTo>
                  <a:pt x="0" y="311807"/>
                </a:lnTo>
                <a:quadBezTo>
                  <a:pt x="0" y="0"/>
                  <a:pt x="334239" y="0"/>
                </a:quadBezTo>
                <a:close/>
              </a:path>
            </a:pathLst>
          </a:custGeom>
          <a:solidFill>
            <a:srgbClr val="0078FF"/>
          </a:solidFill>
        </p:spPr>
      </p:sp>
      <p:sp>
        <p:nvSpPr>
          <p:cNvPr id="6" name="Shape 4"/>
          <p:cNvSpPr/>
          <p:nvPr/>
        </p:nvSpPr>
        <p:spPr>
          <a:xfrm>
            <a:off x="3235044" y="1543220"/>
            <a:ext cx="2673911" cy="2923311"/>
          </a:xfrm>
          <a:custGeom>
            <a:avLst/>
            <a:gdLst/>
            <a:ahLst/>
            <a:cxnLst/>
            <a:rect l="l" t="t" r="r" b="b"/>
            <a:pathLst>
              <a:path w="2673911" h="2923311">
                <a:moveTo>
                  <a:pt x="334239" y="0"/>
                </a:moveTo>
                <a:moveTo>
                  <a:pt x="334239" y="0"/>
                </a:moveTo>
                <a:lnTo>
                  <a:pt x="2339672" y="0"/>
                </a:lnTo>
                <a:quadBezTo>
                  <a:pt x="2673911" y="0"/>
                  <a:pt x="2673911" y="311807"/>
                </a:quadBezTo>
                <a:lnTo>
                  <a:pt x="2673911" y="2611504"/>
                </a:lnTo>
                <a:quadBezTo>
                  <a:pt x="2673911" y="2923311"/>
                  <a:pt x="2339672" y="2923311"/>
                </a:quadBezTo>
                <a:lnTo>
                  <a:pt x="334239" y="2923311"/>
                </a:lnTo>
                <a:quadBezTo>
                  <a:pt x="0" y="2923311"/>
                  <a:pt x="0" y="2611504"/>
                </a:quadBezTo>
                <a:lnTo>
                  <a:pt x="0" y="311807"/>
                </a:lnTo>
                <a:quadBezTo>
                  <a:pt x="0" y="0"/>
                  <a:pt x="334239" y="0"/>
                </a:quadBezTo>
                <a:close/>
              </a:path>
            </a:pathLst>
          </a:custGeom>
          <a:solidFill>
            <a:srgbClr val="0090FF"/>
          </a:solidFill>
        </p:spPr>
      </p:sp>
      <p:sp>
        <p:nvSpPr>
          <p:cNvPr id="7" name="Shape 5"/>
          <p:cNvSpPr/>
          <p:nvPr/>
        </p:nvSpPr>
        <p:spPr>
          <a:xfrm rot="-2700000">
            <a:off x="4396655" y="4195378"/>
            <a:ext cx="350690" cy="346969"/>
          </a:xfrm>
          <a:custGeom>
            <a:avLst/>
            <a:gdLst/>
            <a:ahLst/>
            <a:cxnLst/>
            <a:rect l="l" t="t" r="r" b="b"/>
            <a:pathLst>
              <a:path w="350690" h="346969">
                <a:moveTo>
                  <a:pt x="0" y="0"/>
                </a:moveTo>
                <a:moveTo>
                  <a:pt x="0" y="0"/>
                </a:moveTo>
                <a:lnTo>
                  <a:pt x="0" y="346969"/>
                </a:lnTo>
                <a:lnTo>
                  <a:pt x="350690" y="346969"/>
                </a:lnTo>
                <a:close/>
              </a:path>
            </a:pathLst>
          </a:custGeom>
          <a:solidFill>
            <a:srgbClr val="0090FF"/>
          </a:solidFill>
        </p:spPr>
      </p:sp>
      <p:sp>
        <p:nvSpPr>
          <p:cNvPr id="8" name="Shape 6"/>
          <p:cNvSpPr/>
          <p:nvPr/>
        </p:nvSpPr>
        <p:spPr>
          <a:xfrm>
            <a:off x="298217" y="1555689"/>
            <a:ext cx="2673911" cy="2923311"/>
          </a:xfrm>
          <a:custGeom>
            <a:avLst/>
            <a:gdLst/>
            <a:ahLst/>
            <a:cxnLst/>
            <a:rect l="l" t="t" r="r" b="b"/>
            <a:pathLst>
              <a:path w="2673911" h="2923311">
                <a:moveTo>
                  <a:pt x="334239" y="0"/>
                </a:moveTo>
                <a:moveTo>
                  <a:pt x="334239" y="0"/>
                </a:moveTo>
                <a:lnTo>
                  <a:pt x="2339672" y="0"/>
                </a:lnTo>
                <a:quadBezTo>
                  <a:pt x="2673911" y="0"/>
                  <a:pt x="2673911" y="311807"/>
                </a:quadBezTo>
                <a:lnTo>
                  <a:pt x="2673911" y="2611504"/>
                </a:lnTo>
                <a:quadBezTo>
                  <a:pt x="2673911" y="2923311"/>
                  <a:pt x="2339672" y="2923311"/>
                </a:quadBezTo>
                <a:lnTo>
                  <a:pt x="334239" y="2923311"/>
                </a:lnTo>
                <a:quadBezTo>
                  <a:pt x="0" y="2923311"/>
                  <a:pt x="0" y="2611504"/>
                </a:quadBezTo>
                <a:lnTo>
                  <a:pt x="0" y="311807"/>
                </a:lnTo>
                <a:quadBezTo>
                  <a:pt x="0" y="0"/>
                  <a:pt x="334239" y="0"/>
                </a:quadBezTo>
                <a:close/>
              </a:path>
            </a:pathLst>
          </a:custGeom>
          <a:solidFill>
            <a:srgbClr val="0078FF"/>
          </a:solidFill>
        </p:spPr>
      </p:sp>
      <p:sp>
        <p:nvSpPr>
          <p:cNvPr id="9" name="Shape 7"/>
          <p:cNvSpPr/>
          <p:nvPr/>
        </p:nvSpPr>
        <p:spPr>
          <a:xfrm rot="-2700000">
            <a:off x="1459828" y="4195378"/>
            <a:ext cx="350690" cy="346969"/>
          </a:xfrm>
          <a:custGeom>
            <a:avLst/>
            <a:gdLst/>
            <a:ahLst/>
            <a:cxnLst/>
            <a:rect l="l" t="t" r="r" b="b"/>
            <a:pathLst>
              <a:path w="350690" h="346969">
                <a:moveTo>
                  <a:pt x="0" y="0"/>
                </a:moveTo>
                <a:moveTo>
                  <a:pt x="0" y="0"/>
                </a:moveTo>
                <a:lnTo>
                  <a:pt x="0" y="346969"/>
                </a:lnTo>
                <a:lnTo>
                  <a:pt x="350690" y="346969"/>
                </a:lnTo>
                <a:close/>
              </a:path>
            </a:pathLst>
          </a:custGeom>
          <a:solidFill>
            <a:srgbClr val="0078FF"/>
          </a:solidFill>
        </p:spPr>
      </p:sp>
      <p:sp>
        <p:nvSpPr>
          <p:cNvPr id="10" name="Text 8"/>
          <p:cNvSpPr/>
          <p:nvPr/>
        </p:nvSpPr>
        <p:spPr>
          <a:xfrm>
            <a:off x="387944" y="2258344"/>
            <a:ext cx="2494458" cy="52537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认知演变剖析</a:t>
            </a:r>
            <a:endParaRPr lang="en-US" sz="1440" dirty="0"/>
          </a:p>
        </p:txBody>
      </p:sp>
      <p:pic>
        <p:nvPicPr>
          <p:cNvPr id="11" name="Image 0" descr="https://sgw-dx.xf-yun.com/api/v1/sparkdesk/_17482391331890832bf1083ea41f5b3bbdf0014faeddc.jpg?authorization=c2ltcGxlLWp3dCBhaz1zcGFya2Rlc2s4MDAwMDAwMDAwMDE7ZXhwPTMzMjUwMzkxMzM7YWxnbz1obWFjLXNoYTI1NjtzaWc9bHJxa0RJUkNBVjZTczRTcXJnZDlmenczNHZaSmNBZkRiUyt3UVE3Z2VRUT0=&amp;x_location=7YfmxI7B7uKO7jlRxIftd6UXfLD=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7155" y="932342"/>
            <a:ext cx="1196035" cy="1196035"/>
          </a:xfrm>
          <a:prstGeom prst="ellipse">
            <a:avLst/>
          </a:prstGeom>
        </p:spPr>
      </p:pic>
      <p:sp>
        <p:nvSpPr>
          <p:cNvPr id="12" name="Text 9"/>
          <p:cNvSpPr/>
          <p:nvPr/>
        </p:nvSpPr>
        <p:spPr>
          <a:xfrm>
            <a:off x="387944" y="2796881"/>
            <a:ext cx="2494458" cy="12344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深入分析公众对AI伦理认知在2018 - 2025年间的动态变化，通过多平台数据挖掘，揭示认知热点的转移轨迹，为理解公众思维转变提供依据。</a:t>
            </a:r>
            <a:endParaRPr lang="en-US" sz="1440" dirty="0"/>
          </a:p>
        </p:txBody>
      </p:sp>
      <p:sp>
        <p:nvSpPr>
          <p:cNvPr id="13" name="Text 10"/>
          <p:cNvSpPr/>
          <p:nvPr/>
        </p:nvSpPr>
        <p:spPr>
          <a:xfrm>
            <a:off x="3324771" y="2258344"/>
            <a:ext cx="2494458" cy="52537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群体差异洞察</a:t>
            </a:r>
            <a:endParaRPr lang="en-US" sz="1440" dirty="0"/>
          </a:p>
        </p:txBody>
      </p:sp>
      <p:pic>
        <p:nvPicPr>
          <p:cNvPr id="14" name="Image 1" descr="https://sgw-dx.xf-yun.com/api/v1/sparkdesk/_1748239138129689eda2fe0e346c2afd622f9fdd4107a.jpg?authorization=c2ltcGxlLWp3dCBhaz1zcGFya2Rlc2s4MDAwMDAwMDAwMDE7ZXhwPTMzMjUwMzkxMzg7YWxnbz1obWFjLXNoYTI1NjtzaWc9RnlBUzF4ai9OdXpBLzdaRDhndXlpOTd3MHpGZWFmRzJ4NmhaNWZsRVN2OD0=&amp;x_location=7YfmxI7B7uKO7jlRxIftd6UXfLD=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973982" y="932342"/>
            <a:ext cx="1196035" cy="1196035"/>
          </a:xfrm>
          <a:prstGeom prst="ellipse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3324771" y="2796881"/>
            <a:ext cx="2494458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探究不同群体在AI伦理认知上的差异表现，从年龄、职业等维度对比，明确各群体关注重点与态度区别，助力精准把握社会多元认知。</a:t>
            </a:r>
            <a:endParaRPr lang="en-US" sz="1440" dirty="0"/>
          </a:p>
        </p:txBody>
      </p:sp>
      <p:sp>
        <p:nvSpPr>
          <p:cNvPr id="16" name="Text 12"/>
          <p:cNvSpPr/>
          <p:nvPr/>
        </p:nvSpPr>
        <p:spPr>
          <a:xfrm>
            <a:off x="6261598" y="2258344"/>
            <a:ext cx="2494458" cy="52537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态度预测揭秘</a:t>
            </a:r>
            <a:endParaRPr lang="en-US" sz="1440" dirty="0"/>
          </a:p>
        </p:txBody>
      </p:sp>
      <p:pic>
        <p:nvPicPr>
          <p:cNvPr id="17" name="Image 2" descr="https://sgw-dx.xf-yun.com/api/v1/sparkdesk/_17482391432470f0469383ff948d69ee0dc5cef9b74f5.jpg?authorization=c2ltcGxlLWp3dCBhaz1zcGFya2Rlc2s4MDAwMDAwMDAwMDE7ZXhwPTMzMjUwMzkxNDM7YWxnbz1obWFjLXNoYTI1NjtzaWc9WWVZbEtHM0liNUh6UGRpRzA3aksvT3J3Q01pWFRlU0xSUld6RTd1cFJEVT0=&amp;x_location=7YfmxI7B7uKO7jlRxIftd6UXfLD=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910810" y="932342"/>
            <a:ext cx="1196035" cy="1196035"/>
          </a:xfrm>
          <a:prstGeom prst="ellipse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6261598" y="2796881"/>
            <a:ext cx="2494458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运用机器学习方法预测公众对AI伦理的态度走向，结合政策、技术事件等因素，分析影响态度的关键因素，为引导公众认知提供参考。</a:t>
            </a:r>
            <a:endParaRPr lang="en-US" sz="14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361" y="81343"/>
            <a:ext cx="8877639" cy="6400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D4C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核心研究问题提出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202963" y="718381"/>
            <a:ext cx="8727393" cy="0"/>
          </a:xfrm>
          <a:custGeom>
            <a:avLst/>
            <a:gdLst/>
            <a:ahLst/>
            <a:cxnLst/>
            <a:rect l="l" t="t" r="r" b="b"/>
            <a:pathLst>
              <a:path w="8727393">
                <a:moveTo>
                  <a:pt x="0" y="0"/>
                </a:moveTo>
                <a:moveTo>
                  <a:pt x="0" y="0"/>
                </a:moveTo>
                <a:lnTo>
                  <a:pt x="8727393" y="0"/>
                </a:lnTo>
              </a:path>
            </a:pathLst>
          </a:custGeom>
          <a:noFill/>
          <a:ln w="9525">
            <a:solidFill>
              <a:srgbClr val="D0E8F9"/>
            </a:solidFill>
            <a:prstDash val="solid"/>
            <a:headEnd type="none"/>
            <a:tailEnd type="none"/>
          </a:ln>
        </p:spPr>
      </p:sp>
      <p:sp>
        <p:nvSpPr>
          <p:cNvPr id="4" name="Text 2"/>
          <p:cNvSpPr/>
          <p:nvPr/>
        </p:nvSpPr>
        <p:spPr>
          <a:xfrm>
            <a:off x="358524" y="2039139"/>
            <a:ext cx="2917850" cy="374904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公众认知热点演变</a:t>
            </a:r>
            <a:endParaRPr lang="en-US" sz="1440" dirty="0"/>
          </a:p>
        </p:txBody>
      </p:sp>
      <p:sp>
        <p:nvSpPr>
          <p:cNvPr id="5" name="Text 3"/>
          <p:cNvSpPr/>
          <p:nvPr/>
        </p:nvSpPr>
        <p:spPr>
          <a:xfrm>
            <a:off x="367860" y="2441475"/>
            <a:ext cx="2917466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探究2018 - 2025年公众对AI伦理认知热点变化，如隐私保护主题占比下降，算法歧视等新主题关注度上升，反映社会关注焦点转移。</a:t>
            </a:r>
            <a:endParaRPr lang="en-US" sz="1440" dirty="0"/>
          </a:p>
        </p:txBody>
      </p:sp>
      <p:sp>
        <p:nvSpPr>
          <p:cNvPr id="6" name="Text 4"/>
          <p:cNvSpPr/>
          <p:nvPr/>
        </p:nvSpPr>
        <p:spPr>
          <a:xfrm>
            <a:off x="1494566" y="3876672"/>
            <a:ext cx="6203869" cy="4114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情感倾向与事件关联</a:t>
            </a:r>
            <a:endParaRPr lang="en-US" sz="1440" dirty="0"/>
          </a:p>
        </p:txBody>
      </p:sp>
      <p:sp>
        <p:nvSpPr>
          <p:cNvPr id="7" name="Text 5"/>
          <p:cNvSpPr/>
          <p:nvPr/>
        </p:nvSpPr>
        <p:spPr>
          <a:xfrm>
            <a:off x="1494566" y="4189078"/>
            <a:ext cx="6203869" cy="6035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分析政策发布和重大技术事件对公众情感倾向影响，如重要政策后情感可能转积极，丑闻曝光则情感得分急降，体现事件驱动作用，并尝试挖掘规律。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5916628" y="2039139"/>
            <a:ext cx="2917850" cy="374904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态度影响因素探寻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5925676" y="2441475"/>
            <a:ext cx="2917850" cy="8138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研究媒体舆论、政策引导、技术科普等因素对公众态度变化的影响，揭示未来态度发展趋势，为引导公众认知提供依据。</a:t>
            </a:r>
            <a:endParaRPr lang="en-US" sz="1440" dirty="0"/>
          </a:p>
        </p:txBody>
      </p:sp>
      <p:sp>
        <p:nvSpPr>
          <p:cNvPr id="10" name="Shape 8"/>
          <p:cNvSpPr/>
          <p:nvPr/>
        </p:nvSpPr>
        <p:spPr>
          <a:xfrm>
            <a:off x="1392459" y="1092984"/>
            <a:ext cx="849980" cy="849980"/>
          </a:xfrm>
          <a:custGeom>
            <a:avLst/>
            <a:gdLst/>
            <a:ahLst/>
            <a:cxnLst/>
            <a:rect l="l" t="t" r="r" b="b"/>
            <a:pathLst>
              <a:path w="849980" h="849980">
                <a:moveTo>
                  <a:pt x="424990" y="0"/>
                </a:moveTo>
                <a:moveTo>
                  <a:pt x="424990" y="0"/>
                </a:moveTo>
                <a:cubicBezTo>
                  <a:pt x="659549" y="0"/>
                  <a:pt x="849980" y="190432"/>
                  <a:pt x="849980" y="424990"/>
                </a:cubicBezTo>
                <a:cubicBezTo>
                  <a:pt x="849980" y="659549"/>
                  <a:pt x="659549" y="849980"/>
                  <a:pt x="424990" y="849980"/>
                </a:cubicBezTo>
                <a:cubicBezTo>
                  <a:pt x="190432" y="849980"/>
                  <a:pt x="0" y="659549"/>
                  <a:pt x="0" y="424990"/>
                </a:cubicBezTo>
                <a:cubicBezTo>
                  <a:pt x="0" y="190432"/>
                  <a:pt x="190432" y="0"/>
                  <a:pt x="424990" y="0"/>
                </a:cubicBezTo>
                <a:close/>
              </a:path>
            </a:pathLst>
          </a:custGeom>
          <a:solidFill>
            <a:srgbClr val="A0A9B5"/>
          </a:solidFill>
        </p:spPr>
      </p:sp>
      <p:sp>
        <p:nvSpPr>
          <p:cNvPr id="11" name="Shape 9"/>
          <p:cNvSpPr/>
          <p:nvPr/>
        </p:nvSpPr>
        <p:spPr>
          <a:xfrm>
            <a:off x="2928393" y="1663751"/>
            <a:ext cx="759066" cy="227001"/>
          </a:xfrm>
          <a:custGeom>
            <a:avLst/>
            <a:gdLst/>
            <a:ahLst/>
            <a:cxnLst/>
            <a:rect l="l" t="t" r="r" b="b"/>
            <a:pathLst>
              <a:path w="759066" h="227001">
                <a:moveTo>
                  <a:pt x="759066" y="0"/>
                </a:moveTo>
                <a:moveTo>
                  <a:pt x="759066" y="0"/>
                </a:moveTo>
                <a:lnTo>
                  <a:pt x="0" y="227001"/>
                </a:lnTo>
              </a:path>
            </a:pathLst>
          </a:custGeom>
          <a:noFill/>
          <a:ln w="19050">
            <a:solidFill>
              <a:srgbClr val="A0A9B5"/>
            </a:solidFill>
            <a:prstDash val="solid"/>
            <a:headEnd type="none"/>
            <a:tailEnd type="arrow"/>
          </a:ln>
        </p:spPr>
      </p:sp>
      <p:sp>
        <p:nvSpPr>
          <p:cNvPr id="12" name="Shape 10"/>
          <p:cNvSpPr/>
          <p:nvPr/>
        </p:nvSpPr>
        <p:spPr>
          <a:xfrm>
            <a:off x="6950563" y="1092984"/>
            <a:ext cx="849980" cy="849980"/>
          </a:xfrm>
          <a:custGeom>
            <a:avLst/>
            <a:gdLst/>
            <a:ahLst/>
            <a:cxnLst/>
            <a:rect l="l" t="t" r="r" b="b"/>
            <a:pathLst>
              <a:path w="849980" h="849980">
                <a:moveTo>
                  <a:pt x="424990" y="0"/>
                </a:moveTo>
                <a:moveTo>
                  <a:pt x="424990" y="0"/>
                </a:moveTo>
                <a:cubicBezTo>
                  <a:pt x="659549" y="0"/>
                  <a:pt x="849980" y="190432"/>
                  <a:pt x="849980" y="424990"/>
                </a:cubicBezTo>
                <a:cubicBezTo>
                  <a:pt x="849980" y="659549"/>
                  <a:pt x="659549" y="849980"/>
                  <a:pt x="424990" y="849980"/>
                </a:cubicBezTo>
                <a:cubicBezTo>
                  <a:pt x="190432" y="849980"/>
                  <a:pt x="0" y="659549"/>
                  <a:pt x="0" y="424990"/>
                </a:cubicBezTo>
                <a:cubicBezTo>
                  <a:pt x="0" y="190432"/>
                  <a:pt x="190432" y="0"/>
                  <a:pt x="424990" y="0"/>
                </a:cubicBezTo>
                <a:close/>
              </a:path>
            </a:pathLst>
          </a:custGeom>
          <a:solidFill>
            <a:srgbClr val="929CAA"/>
          </a:solidFill>
        </p:spPr>
      </p:sp>
      <p:sp>
        <p:nvSpPr>
          <p:cNvPr id="13" name="Shape 11"/>
          <p:cNvSpPr/>
          <p:nvPr/>
        </p:nvSpPr>
        <p:spPr>
          <a:xfrm>
            <a:off x="5526362" y="1674935"/>
            <a:ext cx="678595" cy="230448"/>
          </a:xfrm>
          <a:custGeom>
            <a:avLst/>
            <a:gdLst/>
            <a:ahLst/>
            <a:cxnLst/>
            <a:rect l="l" t="t" r="r" b="b"/>
            <a:pathLst>
              <a:path w="678595" h="230448">
                <a:moveTo>
                  <a:pt x="0" y="0"/>
                </a:moveTo>
                <a:moveTo>
                  <a:pt x="0" y="0"/>
                </a:moveTo>
                <a:lnTo>
                  <a:pt x="678595" y="230448"/>
                </a:lnTo>
              </a:path>
            </a:pathLst>
          </a:custGeom>
          <a:noFill/>
          <a:ln w="19050">
            <a:solidFill>
              <a:srgbClr val="A0A9B5"/>
            </a:solidFill>
            <a:prstDash val="solid"/>
            <a:headEnd type="none"/>
            <a:tailEnd type="arrow"/>
          </a:ln>
        </p:spPr>
      </p:sp>
      <p:sp>
        <p:nvSpPr>
          <p:cNvPr id="14" name="Shape 12"/>
          <p:cNvSpPr/>
          <p:nvPr/>
        </p:nvSpPr>
        <p:spPr>
          <a:xfrm>
            <a:off x="4171493" y="2926080"/>
            <a:ext cx="850392" cy="850392"/>
          </a:xfrm>
          <a:custGeom>
            <a:avLst/>
            <a:gdLst/>
            <a:ahLst/>
            <a:cxnLst/>
            <a:rect l="l" t="t" r="r" b="b"/>
            <a:pathLst>
              <a:path w="850392" h="850392">
                <a:moveTo>
                  <a:pt x="425196" y="0"/>
                </a:moveTo>
                <a:moveTo>
                  <a:pt x="425196" y="0"/>
                </a:moveTo>
                <a:cubicBezTo>
                  <a:pt x="659868" y="0"/>
                  <a:pt x="850392" y="190524"/>
                  <a:pt x="850392" y="425196"/>
                </a:cubicBezTo>
                <a:cubicBezTo>
                  <a:pt x="850392" y="659868"/>
                  <a:pt x="659868" y="850392"/>
                  <a:pt x="425196" y="850392"/>
                </a:cubicBezTo>
                <a:cubicBezTo>
                  <a:pt x="190524" y="850392"/>
                  <a:pt x="0" y="659868"/>
                  <a:pt x="0" y="425196"/>
                </a:cubicBezTo>
                <a:cubicBezTo>
                  <a:pt x="0" y="190524"/>
                  <a:pt x="190524" y="0"/>
                  <a:pt x="425196" y="0"/>
                </a:cubicBezTo>
                <a:close/>
              </a:path>
            </a:pathLst>
          </a:custGeom>
          <a:solidFill>
            <a:srgbClr val="929CAA"/>
          </a:solidFill>
        </p:spPr>
      </p:sp>
      <p:sp>
        <p:nvSpPr>
          <p:cNvPr id="15" name="Shape 13"/>
          <p:cNvSpPr/>
          <p:nvPr/>
        </p:nvSpPr>
        <p:spPr>
          <a:xfrm>
            <a:off x="4596501" y="2471263"/>
            <a:ext cx="0" cy="311213"/>
          </a:xfrm>
          <a:custGeom>
            <a:avLst/>
            <a:gdLst/>
            <a:ahLst/>
            <a:cxnLst/>
            <a:rect l="l" t="t" r="r" b="b"/>
            <a:pathLst>
              <a:path h="311213">
                <a:moveTo>
                  <a:pt x="0" y="0"/>
                </a:moveTo>
                <a:moveTo>
                  <a:pt x="0" y="0"/>
                </a:moveTo>
                <a:lnTo>
                  <a:pt x="0" y="311213"/>
                </a:lnTo>
              </a:path>
            </a:pathLst>
          </a:custGeom>
          <a:noFill/>
          <a:ln w="19050">
            <a:solidFill>
              <a:srgbClr val="A0A9B5"/>
            </a:solidFill>
            <a:prstDash val="solid"/>
            <a:headEnd type="none"/>
            <a:tailEnd type="arrow"/>
          </a:ln>
        </p:spPr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95" y="1317721"/>
            <a:ext cx="400507" cy="400507"/>
          </a:xfrm>
          <a:prstGeom prst="rect">
            <a:avLst/>
          </a:prstGeom>
        </p:spPr>
      </p:pic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544" y="1345965"/>
            <a:ext cx="344018" cy="344018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3824808" y="812868"/>
            <a:ext cx="1543386" cy="1543386"/>
          </a:xfrm>
          <a:custGeom>
            <a:avLst/>
            <a:gdLst/>
            <a:ahLst/>
            <a:cxnLst/>
            <a:rect l="l" t="t" r="r" b="b"/>
            <a:pathLst>
              <a:path w="1543386" h="1543386">
                <a:moveTo>
                  <a:pt x="771693" y="0"/>
                </a:moveTo>
                <a:moveTo>
                  <a:pt x="771693" y="0"/>
                </a:moveTo>
                <a:cubicBezTo>
                  <a:pt x="1197602" y="0"/>
                  <a:pt x="1543386" y="345784"/>
                  <a:pt x="1543386" y="771693"/>
                </a:cubicBezTo>
                <a:cubicBezTo>
                  <a:pt x="1543386" y="1197602"/>
                  <a:pt x="1197602" y="1543386"/>
                  <a:pt x="771693" y="1543386"/>
                </a:cubicBezTo>
                <a:cubicBezTo>
                  <a:pt x="345784" y="1543386"/>
                  <a:pt x="0" y="1197602"/>
                  <a:pt x="0" y="771693"/>
                </a:cubicBezTo>
                <a:cubicBezTo>
                  <a:pt x="0" y="345784"/>
                  <a:pt x="345784" y="0"/>
                  <a:pt x="771693" y="0"/>
                </a:cubicBezTo>
                <a:close/>
              </a:path>
            </a:pathLst>
          </a:custGeom>
          <a:solidFill>
            <a:srgbClr val="0078FF"/>
          </a:solidFill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007" y="1200067"/>
            <a:ext cx="768987" cy="768987"/>
          </a:xfrm>
          <a:prstGeom prst="rect">
            <a:avLst/>
          </a:prstGeom>
        </p:spPr>
      </p:pic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0949" y="3145536"/>
            <a:ext cx="411480" cy="4114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3235" y="-75100"/>
            <a:ext cx="2161936" cy="25694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2095" b="1" dirty="0">
                <a:solidFill>
                  <a:srgbClr val="0D4C95">
                    <a:alpha val="30000"/>
                  </a:srgbClr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04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2752053" y="815868"/>
            <a:ext cx="5189801" cy="78638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170" b="1" dirty="0">
                <a:solidFill>
                  <a:srgbClr val="D0E8F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数据与方法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2529040" y="632391"/>
            <a:ext cx="0" cy="1095009"/>
          </a:xfrm>
          <a:custGeom>
            <a:avLst/>
            <a:gdLst/>
            <a:ahLst/>
            <a:cxnLst/>
            <a:rect l="l" t="t" r="r" b="b"/>
            <a:pathLst>
              <a:path h="1095009">
                <a:moveTo>
                  <a:pt x="0" y="0"/>
                </a:moveTo>
                <a:moveTo>
                  <a:pt x="0" y="0"/>
                </a:moveTo>
                <a:lnTo>
                  <a:pt x="0" y="1095009"/>
                </a:lnTo>
              </a:path>
            </a:pathLst>
          </a:custGeom>
          <a:noFill/>
          <a:ln w="19050">
            <a:solidFill>
              <a:srgbClr val="084077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361" y="81343"/>
            <a:ext cx="8877639" cy="6400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D4C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数据来源与收集流程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202963" y="718381"/>
            <a:ext cx="8727393" cy="0"/>
          </a:xfrm>
          <a:custGeom>
            <a:avLst/>
            <a:gdLst/>
            <a:ahLst/>
            <a:cxnLst/>
            <a:rect l="l" t="t" r="r" b="b"/>
            <a:pathLst>
              <a:path w="8727393">
                <a:moveTo>
                  <a:pt x="0" y="0"/>
                </a:moveTo>
                <a:moveTo>
                  <a:pt x="0" y="0"/>
                </a:moveTo>
                <a:lnTo>
                  <a:pt x="8727393" y="0"/>
                </a:lnTo>
              </a:path>
            </a:pathLst>
          </a:custGeom>
          <a:noFill/>
          <a:ln w="9525">
            <a:solidFill>
              <a:srgbClr val="D0E8F9"/>
            </a:solidFill>
            <a:prstDash val="solid"/>
            <a:headEnd type="none"/>
            <a:tailEnd type="none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678070" y="2572207"/>
            <a:ext cx="4079970" cy="143018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60" y="1334533"/>
            <a:ext cx="4079970" cy="1430189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4582396" y="1340510"/>
            <a:ext cx="0" cy="3802544"/>
          </a:xfrm>
          <a:custGeom>
            <a:avLst/>
            <a:gdLst/>
            <a:ahLst/>
            <a:cxnLst/>
            <a:rect l="l" t="t" r="r" b="b"/>
            <a:pathLst>
              <a:path h="3802544">
                <a:moveTo>
                  <a:pt x="0" y="0"/>
                </a:moveTo>
                <a:moveTo>
                  <a:pt x="0" y="0"/>
                </a:moveTo>
                <a:lnTo>
                  <a:pt x="0" y="3802544"/>
                </a:lnTo>
              </a:path>
            </a:pathLst>
          </a:custGeom>
          <a:noFill/>
          <a:ln w="19050">
            <a:solidFill>
              <a:srgbClr val="E1E1E1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4490956" y="131866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078FF"/>
          </a:solidFill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60" y="3401998"/>
            <a:ext cx="4079970" cy="1430189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4490956" y="230485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090FF"/>
          </a:solidFill>
        </p:spPr>
      </p:sp>
      <p:sp>
        <p:nvSpPr>
          <p:cNvPr id="10" name="Shape 5"/>
          <p:cNvSpPr/>
          <p:nvPr/>
        </p:nvSpPr>
        <p:spPr>
          <a:xfrm>
            <a:off x="4490956" y="324965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078FF"/>
          </a:solidFill>
        </p:spPr>
      </p:sp>
      <p:sp>
        <p:nvSpPr>
          <p:cNvPr id="11" name="Text 6"/>
          <p:cNvSpPr/>
          <p:nvPr/>
        </p:nvSpPr>
        <p:spPr>
          <a:xfrm>
            <a:off x="385960" y="895153"/>
            <a:ext cx="3737868" cy="460087"/>
          </a:xfrm>
          <a:prstGeom prst="rect">
            <a:avLst/>
          </a:prstGeom>
          <a:noFill/>
        </p:spPr>
        <p:txBody>
          <a:bodyPr wrap="square" lIns="95250" tIns="95250" rIns="95250" bIns="95250" rtlCol="0" anchor="b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7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多平台数据汇聚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511111" y="1610413"/>
            <a:ext cx="3504575" cy="8138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从微博、知乎、Reddit、Twitter等社交媒体，以及政策文件、新闻平台收集数据，涵盖多元信息源，为研究提供丰富素材。</a:t>
            </a:r>
            <a:endParaRPr lang="en-US" sz="1440" dirty="0"/>
          </a:p>
        </p:txBody>
      </p:sp>
      <p:sp>
        <p:nvSpPr>
          <p:cNvPr id="13" name="Text 8"/>
          <p:cNvSpPr/>
          <p:nvPr/>
        </p:nvSpPr>
        <p:spPr>
          <a:xfrm>
            <a:off x="5031623" y="2112120"/>
            <a:ext cx="3726417" cy="460087"/>
          </a:xfrm>
          <a:prstGeom prst="rect">
            <a:avLst/>
          </a:prstGeom>
          <a:noFill/>
        </p:spPr>
        <p:txBody>
          <a:bodyPr wrap="square" lIns="95250" tIns="95250" rIns="95250" bIns="95250" rtlCol="0" anchor="b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9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精准收集步骤</a:t>
            </a:r>
            <a:endParaRPr lang="en-US" sz="1440" dirty="0"/>
          </a:p>
        </p:txBody>
      </p:sp>
      <p:sp>
        <p:nvSpPr>
          <p:cNvPr id="14" name="Text 9"/>
          <p:cNvSpPr/>
          <p:nvPr/>
        </p:nvSpPr>
        <p:spPr>
          <a:xfrm>
            <a:off x="5139005" y="2590495"/>
            <a:ext cx="3469605" cy="8138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明确数据收集时间范围与关键词设置，运用专业工具，按流程图步骤操作，确保数据收集的科学性与准确性。</a:t>
            </a:r>
            <a:endParaRPr lang="en-US" sz="1440" dirty="0"/>
          </a:p>
        </p:txBody>
      </p:sp>
      <p:sp>
        <p:nvSpPr>
          <p:cNvPr id="15" name="Text 10"/>
          <p:cNvSpPr/>
          <p:nvPr/>
        </p:nvSpPr>
        <p:spPr>
          <a:xfrm>
            <a:off x="385960" y="2941911"/>
            <a:ext cx="3737868" cy="460087"/>
          </a:xfrm>
          <a:prstGeom prst="rect">
            <a:avLst/>
          </a:prstGeom>
          <a:noFill/>
        </p:spPr>
        <p:txBody>
          <a:bodyPr wrap="square" lIns="95250" tIns="95250" rIns="95250" bIns="95250" rtlCol="0" anchor="b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7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关键信息标注</a:t>
            </a:r>
            <a:endParaRPr lang="en-US" sz="1440" dirty="0"/>
          </a:p>
        </p:txBody>
      </p:sp>
      <p:sp>
        <p:nvSpPr>
          <p:cNvPr id="16" name="Text 11"/>
          <p:cNvSpPr/>
          <p:nvPr/>
        </p:nvSpPr>
        <p:spPr>
          <a:xfrm>
            <a:off x="511111" y="3507638"/>
            <a:ext cx="3494424" cy="8138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在流程图中详细标注数据收集的关键信息，如各平台数据采集方式、时间跨度等，使数据来源清晰可查。</a:t>
            </a:r>
            <a:endParaRPr lang="en-US" sz="144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361" y="81343"/>
            <a:ext cx="8877639" cy="6400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D4C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分析流程示意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202963" y="718381"/>
            <a:ext cx="8727393" cy="0"/>
          </a:xfrm>
          <a:custGeom>
            <a:avLst/>
            <a:gdLst/>
            <a:ahLst/>
            <a:cxnLst/>
            <a:rect l="l" t="t" r="r" b="b"/>
            <a:pathLst>
              <a:path w="8727393">
                <a:moveTo>
                  <a:pt x="0" y="0"/>
                </a:moveTo>
                <a:moveTo>
                  <a:pt x="0" y="0"/>
                </a:moveTo>
                <a:lnTo>
                  <a:pt x="8727393" y="0"/>
                </a:lnTo>
              </a:path>
            </a:pathLst>
          </a:custGeom>
          <a:noFill/>
          <a:ln w="9525">
            <a:solidFill>
              <a:srgbClr val="D0E8F9"/>
            </a:solidFill>
            <a:prstDash val="solid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>
          <a:xfrm>
            <a:off x="1575236" y="1315640"/>
            <a:ext cx="7243956" cy="3189636"/>
          </a:xfrm>
          <a:custGeom>
            <a:avLst/>
            <a:gdLst/>
            <a:ahLst/>
            <a:cxnLst/>
            <a:rect l="l" t="t" r="r" b="b"/>
            <a:pathLst>
              <a:path w="7243956" h="3189636">
                <a:moveTo>
                  <a:pt x="398705" y="0"/>
                </a:moveTo>
                <a:moveTo>
                  <a:pt x="398705" y="0"/>
                </a:moveTo>
                <a:lnTo>
                  <a:pt x="6845251" y="0"/>
                </a:lnTo>
                <a:quadBezTo>
                  <a:pt x="7243956" y="0"/>
                  <a:pt x="7243956" y="398705"/>
                </a:quadBezTo>
                <a:lnTo>
                  <a:pt x="7243956" y="2790932"/>
                </a:lnTo>
                <a:quadBezTo>
                  <a:pt x="7243956" y="3189636"/>
                  <a:pt x="6845251" y="3189636"/>
                </a:quadBezTo>
                <a:lnTo>
                  <a:pt x="398705" y="3189636"/>
                </a:lnTo>
                <a:quadBezTo>
                  <a:pt x="0" y="3189636"/>
                  <a:pt x="0" y="2790932"/>
                </a:quadBezTo>
                <a:lnTo>
                  <a:pt x="0" y="398705"/>
                </a:lnTo>
                <a:quadBezTo>
                  <a:pt x="0" y="0"/>
                  <a:pt x="398705" y="0"/>
                </a:quadBezTo>
                <a:close/>
              </a:path>
            </a:pathLst>
          </a:custGeom>
          <a:solidFill>
            <a:srgbClr val="0078FF">
              <a:alpha val="0"/>
            </a:srgbClr>
          </a:solidFill>
          <a:ln w="95250">
            <a:solidFill>
              <a:srgbClr val="0078FF">
                <a:alpha val="12157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246513" y="1093905"/>
            <a:ext cx="2152158" cy="3583954"/>
          </a:xfrm>
          <a:custGeom>
            <a:avLst/>
            <a:gdLst/>
            <a:ahLst/>
            <a:cxnLst/>
            <a:rect l="l" t="t" r="r" b="b"/>
            <a:pathLst>
              <a:path w="2152158" h="3583954">
                <a:moveTo>
                  <a:pt x="98930" y="0"/>
                </a:moveTo>
                <a:moveTo>
                  <a:pt x="98930" y="0"/>
                </a:moveTo>
                <a:lnTo>
                  <a:pt x="2053228" y="0"/>
                </a:lnTo>
                <a:quadBezTo>
                  <a:pt x="2152158" y="0"/>
                  <a:pt x="2152158" y="98930"/>
                </a:quadBezTo>
                <a:lnTo>
                  <a:pt x="2152158" y="3485024"/>
                </a:lnTo>
                <a:quadBezTo>
                  <a:pt x="2152158" y="3583954"/>
                  <a:pt x="2053228" y="3583954"/>
                </a:quadBezTo>
                <a:lnTo>
                  <a:pt x="98930" y="3583954"/>
                </a:lnTo>
                <a:quadBezTo>
                  <a:pt x="0" y="3583954"/>
                  <a:pt x="0" y="3485024"/>
                </a:quadBezTo>
                <a:lnTo>
                  <a:pt x="0" y="98930"/>
                </a:lnTo>
                <a:quadBezTo>
                  <a:pt x="0" y="0"/>
                  <a:pt x="98930" y="0"/>
                </a:quadBezTo>
                <a:close/>
              </a:path>
            </a:pathLst>
          </a:custGeom>
          <a:solidFill>
            <a:srgbClr val="0078FF"/>
          </a:solidFill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067" y="2040271"/>
            <a:ext cx="1714500" cy="457200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43" y="2040271"/>
            <a:ext cx="1714500" cy="457200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019" y="2040271"/>
            <a:ext cx="1714500" cy="4572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847067" y="1628791"/>
            <a:ext cx="1926476" cy="374904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7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数据预处理环节</a:t>
            </a:r>
            <a:endParaRPr lang="en-US" sz="1440" dirty="0"/>
          </a:p>
        </p:txBody>
      </p:sp>
      <p:pic>
        <p:nvPicPr>
          <p:cNvPr id="10" name="Image 3" descr="https://sgw-dx.xf-yun.com/api/v1/sparkdesk/_1748239134638a37ded3188804ccc94688406e06df987.jpg?authorization=c2ltcGxlLWp3dCBhaz1zcGFya2Rlc2s4MDAwMDAwMDAwMDE7ZXhwPTMzMjUwMzkxMzQ7YWxnbz1obWFjLXNoYTI1NjtzaWc9azd4NXZTc0VOVktTTkV6MEdmbWFMOC9IQ3R5Zm80YVlMcmlRNmJUa292bz0=&amp;x_location=7YfmxI7B7uKO7jlRxIftd6UXfLD="/>
          <p:cNvPicPr>
            <a:picLocks noChangeAspect="1"/>
          </p:cNvPicPr>
          <p:nvPr/>
        </p:nvPicPr>
        <p:blipFill>
          <a:blip r:embed="rId3"/>
          <a:srcRect l="20000" r="20000"/>
          <a:stretch>
            <a:fillRect/>
          </a:stretch>
        </p:blipFill>
        <p:spPr>
          <a:xfrm>
            <a:off x="402359" y="970369"/>
            <a:ext cx="2152180" cy="358384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47067" y="2333760"/>
            <a:ext cx="1645920" cy="14996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对收集的多平台数据进行清洗，去除噪声与无效信息，精准分词并标注情感倾向，为后续分析奠定基础，确保数据质量与可用性。</a:t>
            </a:r>
            <a:endParaRPr lang="en-US" sz="1440" dirty="0"/>
          </a:p>
        </p:txBody>
      </p:sp>
      <p:sp>
        <p:nvSpPr>
          <p:cNvPr id="12" name="Text 6"/>
          <p:cNvSpPr/>
          <p:nvPr/>
        </p:nvSpPr>
        <p:spPr>
          <a:xfrm>
            <a:off x="4773543" y="1628791"/>
            <a:ext cx="1926476" cy="347472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7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文本挖掘阶段</a:t>
            </a:r>
            <a:endParaRPr lang="en-US" sz="1440" dirty="0"/>
          </a:p>
        </p:txBody>
      </p:sp>
      <p:sp>
        <p:nvSpPr>
          <p:cNvPr id="13" name="Text 7"/>
          <p:cNvSpPr/>
          <p:nvPr/>
        </p:nvSpPr>
        <p:spPr>
          <a:xfrm>
            <a:off x="4773543" y="2333760"/>
            <a:ext cx="1645920" cy="14996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运用主题建模挖掘潜在主题，通过情感分析洞察公众态度，开展跨平台对比，揭示不同平台数据特征与差异，深度挖掘数据价值。</a:t>
            </a:r>
            <a:endParaRPr lang="en-US" sz="1440" dirty="0"/>
          </a:p>
        </p:txBody>
      </p:sp>
      <p:sp>
        <p:nvSpPr>
          <p:cNvPr id="14" name="Text 8"/>
          <p:cNvSpPr/>
          <p:nvPr/>
        </p:nvSpPr>
        <p:spPr>
          <a:xfrm>
            <a:off x="6700019" y="1628791"/>
            <a:ext cx="1934824" cy="347472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7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预测模型构建</a:t>
            </a:r>
            <a:endParaRPr lang="en-US" sz="1440" dirty="0"/>
          </a:p>
        </p:txBody>
      </p:sp>
      <p:sp>
        <p:nvSpPr>
          <p:cNvPr id="15" name="Text 9"/>
          <p:cNvSpPr/>
          <p:nvPr/>
        </p:nvSpPr>
        <p:spPr>
          <a:xfrm>
            <a:off x="6700019" y="2333760"/>
            <a:ext cx="1645920" cy="14996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精心挑选特征，训练预测模型，借助可解释性分析明晰模型决策依据，以准确预测公众态度变化趋势，助力研究目标达成。</a:t>
            </a:r>
            <a:endParaRPr lang="en-US" sz="144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3235" y="-75100"/>
            <a:ext cx="2161936" cy="25694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2095" b="1" dirty="0">
                <a:solidFill>
                  <a:srgbClr val="0D4C95">
                    <a:alpha val="30000"/>
                  </a:srgbClr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05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2752053" y="815868"/>
            <a:ext cx="5189801" cy="78638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170" b="1" dirty="0">
                <a:solidFill>
                  <a:srgbClr val="D0E8F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初步成果展示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2529040" y="632391"/>
            <a:ext cx="0" cy="1095009"/>
          </a:xfrm>
          <a:custGeom>
            <a:avLst/>
            <a:gdLst/>
            <a:ahLst/>
            <a:cxnLst/>
            <a:rect l="l" t="t" r="r" b="b"/>
            <a:pathLst>
              <a:path h="1095009">
                <a:moveTo>
                  <a:pt x="0" y="0"/>
                </a:moveTo>
                <a:moveTo>
                  <a:pt x="0" y="0"/>
                </a:moveTo>
                <a:lnTo>
                  <a:pt x="0" y="1095009"/>
                </a:lnTo>
              </a:path>
            </a:pathLst>
          </a:custGeom>
          <a:noFill/>
          <a:ln w="19050">
            <a:solidFill>
              <a:srgbClr val="084077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361" y="81343"/>
            <a:ext cx="8877639" cy="10414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D4C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SHAP</a:t>
            </a:r>
            <a:r>
              <a:rPr lang="zh-CN" altLang="en-US" sz="2305" b="1" dirty="0">
                <a:solidFill>
                  <a:srgbClr val="0D4C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特征重要性</a:t>
            </a:r>
            <a:endParaRPr lang="en-US" sz="2305" dirty="0"/>
          </a:p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endParaRPr lang="zh-CN" altLang="en-US" sz="2305" b="1" dirty="0">
              <a:solidFill>
                <a:srgbClr val="0D4C9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202963" y="718381"/>
            <a:ext cx="8727393" cy="0"/>
          </a:xfrm>
          <a:custGeom>
            <a:avLst/>
            <a:gdLst/>
            <a:ahLst/>
            <a:cxnLst/>
            <a:rect l="l" t="t" r="r" b="b"/>
            <a:pathLst>
              <a:path w="8727393">
                <a:moveTo>
                  <a:pt x="0" y="0"/>
                </a:moveTo>
                <a:moveTo>
                  <a:pt x="0" y="0"/>
                </a:moveTo>
                <a:lnTo>
                  <a:pt x="8727393" y="0"/>
                </a:lnTo>
              </a:path>
            </a:pathLst>
          </a:custGeom>
          <a:noFill/>
          <a:ln w="9525">
            <a:solidFill>
              <a:srgbClr val="D0E8F9"/>
            </a:solidFill>
            <a:prstDash val="solid"/>
            <a:headEnd type="none"/>
            <a:tailEnd type="none"/>
          </a:ln>
        </p:spPr>
      </p:sp>
      <p:sp>
        <p:nvSpPr>
          <p:cNvPr id="12" name="Shape 7"/>
          <p:cNvSpPr/>
          <p:nvPr/>
        </p:nvSpPr>
        <p:spPr>
          <a:xfrm>
            <a:off x="1131494" y="796233"/>
            <a:ext cx="849980" cy="849980"/>
          </a:xfrm>
          <a:custGeom>
            <a:avLst/>
            <a:gdLst/>
            <a:ahLst/>
            <a:cxnLst/>
            <a:rect l="l" t="t" r="r" b="b"/>
            <a:pathLst>
              <a:path w="849980" h="849980">
                <a:moveTo>
                  <a:pt x="424990" y="0"/>
                </a:moveTo>
                <a:moveTo>
                  <a:pt x="424990" y="0"/>
                </a:moveTo>
                <a:cubicBezTo>
                  <a:pt x="659549" y="0"/>
                  <a:pt x="849980" y="190432"/>
                  <a:pt x="849980" y="424990"/>
                </a:cubicBezTo>
                <a:cubicBezTo>
                  <a:pt x="849980" y="659549"/>
                  <a:pt x="659549" y="849980"/>
                  <a:pt x="424990" y="849980"/>
                </a:cubicBezTo>
                <a:cubicBezTo>
                  <a:pt x="190432" y="849980"/>
                  <a:pt x="0" y="659549"/>
                  <a:pt x="0" y="424990"/>
                </a:cubicBezTo>
                <a:cubicBezTo>
                  <a:pt x="0" y="190432"/>
                  <a:pt x="190432" y="0"/>
                  <a:pt x="424990" y="0"/>
                </a:cubicBezTo>
                <a:close/>
              </a:path>
            </a:pathLst>
          </a:custGeom>
          <a:solidFill>
            <a:srgbClr val="0090FF"/>
          </a:solidFill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188" y="970927"/>
            <a:ext cx="500594" cy="50059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81635" y="1806575"/>
            <a:ext cx="2174240" cy="18567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0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SHAP特征重要性图</a:t>
            </a:r>
            <a:r>
              <a:rPr lang="zh-CN" altLang="en-US" sz="140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可以</a:t>
            </a:r>
            <a:r>
              <a:rPr lang="en-US" sz="140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清晰展示各因素对预测模型的影响程度，以可视化方式揭示媒体舆论、政策引导等在公众态度变化中所起的关键作用。</a:t>
            </a:r>
            <a:endParaRPr lang="en-US" sz="1400" dirty="0">
              <a:solidFill>
                <a:srgbClr val="0007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23" name="图片 22" descr="SH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835" y="661035"/>
            <a:ext cx="6115050" cy="42043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361" y="81343"/>
            <a:ext cx="8877639" cy="6400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D4C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动态主题演化图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202963" y="718381"/>
            <a:ext cx="8727393" cy="0"/>
          </a:xfrm>
          <a:custGeom>
            <a:avLst/>
            <a:gdLst/>
            <a:ahLst/>
            <a:cxnLst/>
            <a:rect l="l" t="t" r="r" b="b"/>
            <a:pathLst>
              <a:path w="8727393">
                <a:moveTo>
                  <a:pt x="0" y="0"/>
                </a:moveTo>
                <a:moveTo>
                  <a:pt x="0" y="0"/>
                </a:moveTo>
                <a:lnTo>
                  <a:pt x="8727393" y="0"/>
                </a:lnTo>
              </a:path>
            </a:pathLst>
          </a:custGeom>
          <a:noFill/>
          <a:ln w="9525">
            <a:solidFill>
              <a:srgbClr val="D0E8F9"/>
            </a:solidFill>
            <a:prstDash val="solid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>
          <a:xfrm>
            <a:off x="266361" y="842971"/>
            <a:ext cx="8552831" cy="3662305"/>
          </a:xfrm>
          <a:custGeom>
            <a:avLst/>
            <a:gdLst/>
            <a:ahLst/>
            <a:cxnLst/>
            <a:rect l="l" t="t" r="r" b="b"/>
            <a:pathLst>
              <a:path w="8552831" h="3662305">
                <a:moveTo>
                  <a:pt x="457788" y="0"/>
                </a:moveTo>
                <a:moveTo>
                  <a:pt x="457788" y="0"/>
                </a:moveTo>
                <a:lnTo>
                  <a:pt x="8095043" y="0"/>
                </a:lnTo>
                <a:quadBezTo>
                  <a:pt x="8552831" y="0"/>
                  <a:pt x="8552831" y="457788"/>
                </a:quadBezTo>
                <a:lnTo>
                  <a:pt x="8552831" y="3204517"/>
                </a:lnTo>
                <a:quadBezTo>
                  <a:pt x="8552831" y="3662305"/>
                  <a:pt x="8095043" y="3662305"/>
                </a:quadBezTo>
                <a:lnTo>
                  <a:pt x="457788" y="3662305"/>
                </a:lnTo>
                <a:quadBezTo>
                  <a:pt x="0" y="3662305"/>
                  <a:pt x="0" y="3204517"/>
                </a:quadBezTo>
                <a:lnTo>
                  <a:pt x="0" y="457788"/>
                </a:lnTo>
                <a:quadBezTo>
                  <a:pt x="0" y="0"/>
                  <a:pt x="457788" y="0"/>
                </a:quadBezTo>
                <a:close/>
              </a:path>
            </a:pathLst>
          </a:custGeom>
          <a:solidFill>
            <a:srgbClr val="0078FF">
              <a:alpha val="0"/>
            </a:srgbClr>
          </a:solidFill>
          <a:ln w="95250">
            <a:solidFill>
              <a:srgbClr val="0078FF">
                <a:alpha val="12157"/>
              </a:srgbClr>
            </a:solidFill>
            <a:prstDash val="solid"/>
          </a:ln>
        </p:spPr>
      </p:sp>
      <p:pic>
        <p:nvPicPr>
          <p:cNvPr id="14" name="图片 13" descr="主题分布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160" y="1345565"/>
            <a:ext cx="5687695" cy="2993390"/>
          </a:xfrm>
          <a:prstGeom prst="rect">
            <a:avLst/>
          </a:prstGeom>
        </p:spPr>
      </p:pic>
      <p:pic>
        <p:nvPicPr>
          <p:cNvPr id="15" name="图片 14" descr="演化趋势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" y="634365"/>
            <a:ext cx="4478020" cy="29857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98190" y="194461"/>
            <a:ext cx="1547619" cy="92354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890" b="1" dirty="0">
                <a:solidFill>
                  <a:srgbClr val="D0E8F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目录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4138559" y="999307"/>
            <a:ext cx="932250" cy="0"/>
          </a:xfrm>
          <a:custGeom>
            <a:avLst/>
            <a:gdLst/>
            <a:ahLst/>
            <a:cxnLst/>
            <a:rect l="l" t="t" r="r" b="b"/>
            <a:pathLst>
              <a:path w="932250">
                <a:moveTo>
                  <a:pt x="0" y="0"/>
                </a:moveTo>
                <a:moveTo>
                  <a:pt x="0" y="0"/>
                </a:moveTo>
                <a:lnTo>
                  <a:pt x="932250" y="0"/>
                </a:lnTo>
              </a:path>
            </a:pathLst>
          </a:custGeom>
          <a:noFill/>
          <a:ln w="19050">
            <a:solidFill>
              <a:srgbClr val="D0E8F9"/>
            </a:solidFill>
            <a:prstDash val="solid"/>
            <a:headEnd type="none"/>
            <a:tailEnd type="none"/>
          </a:ln>
        </p:spPr>
      </p:sp>
      <p:sp>
        <p:nvSpPr>
          <p:cNvPr id="4" name="Text 2"/>
          <p:cNvSpPr/>
          <p:nvPr/>
        </p:nvSpPr>
        <p:spPr>
          <a:xfrm>
            <a:off x="1734461" y="1459934"/>
            <a:ext cx="2743200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研究背景与意义</a:t>
            </a:r>
            <a:endParaRPr lang="en-US" sz="1440" dirty="0"/>
          </a:p>
        </p:txBody>
      </p:sp>
      <p:sp>
        <p:nvSpPr>
          <p:cNvPr id="5" name="Text 3"/>
          <p:cNvSpPr/>
          <p:nvPr/>
        </p:nvSpPr>
        <p:spPr>
          <a:xfrm>
            <a:off x="1116252" y="1414214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09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6" name="Text 4"/>
          <p:cNvSpPr/>
          <p:nvPr/>
        </p:nvSpPr>
        <p:spPr>
          <a:xfrm>
            <a:off x="5284548" y="1459934"/>
            <a:ext cx="2743200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研究现状评述</a:t>
            </a:r>
            <a:endParaRPr lang="en-US" sz="1440" dirty="0"/>
          </a:p>
        </p:txBody>
      </p:sp>
      <p:sp>
        <p:nvSpPr>
          <p:cNvPr id="7" name="Text 5"/>
          <p:cNvSpPr/>
          <p:nvPr/>
        </p:nvSpPr>
        <p:spPr>
          <a:xfrm>
            <a:off x="4666339" y="1414214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09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1734613" y="2087269"/>
            <a:ext cx="2743200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研究目标与问题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1116405" y="2041549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09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5283633" y="2087213"/>
            <a:ext cx="2743200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数据与方法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4665425" y="2041493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09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1734461" y="2714491"/>
            <a:ext cx="2743200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初步成果展示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1116252" y="2668771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09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5284548" y="2714491"/>
            <a:ext cx="2743200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研究难点与局限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4666339" y="2668771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09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1734461" y="3341769"/>
            <a:ext cx="2743200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研究创新点与展望</a:t>
            </a:r>
            <a:endParaRPr lang="en-US" sz="1440" dirty="0"/>
          </a:p>
        </p:txBody>
      </p:sp>
      <p:sp>
        <p:nvSpPr>
          <p:cNvPr id="17" name="Text 15"/>
          <p:cNvSpPr/>
          <p:nvPr/>
        </p:nvSpPr>
        <p:spPr>
          <a:xfrm>
            <a:off x="1116252" y="3296049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09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07</a:t>
            </a:r>
            <a:endParaRPr lang="en-US" sz="1440" dirty="0"/>
          </a:p>
        </p:txBody>
      </p:sp>
      <p:sp>
        <p:nvSpPr>
          <p:cNvPr id="18" name="Text 16"/>
          <p:cNvSpPr/>
          <p:nvPr/>
        </p:nvSpPr>
        <p:spPr>
          <a:xfrm>
            <a:off x="5284162" y="3341769"/>
            <a:ext cx="2743200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参考文献</a:t>
            </a:r>
            <a:endParaRPr lang="en-US" sz="1440" dirty="0"/>
          </a:p>
        </p:txBody>
      </p:sp>
      <p:sp>
        <p:nvSpPr>
          <p:cNvPr id="19" name="Text 17"/>
          <p:cNvSpPr/>
          <p:nvPr/>
        </p:nvSpPr>
        <p:spPr>
          <a:xfrm>
            <a:off x="4665953" y="3296049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09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08</a:t>
            </a:r>
            <a:endParaRPr lang="en-US" sz="144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361" y="81343"/>
            <a:ext cx="8877639" cy="6400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D4C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情感得分趋势图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202963" y="718381"/>
            <a:ext cx="8727393" cy="0"/>
          </a:xfrm>
          <a:custGeom>
            <a:avLst/>
            <a:gdLst/>
            <a:ahLst/>
            <a:cxnLst/>
            <a:rect l="l" t="t" r="r" b="b"/>
            <a:pathLst>
              <a:path w="8727393">
                <a:moveTo>
                  <a:pt x="0" y="0"/>
                </a:moveTo>
                <a:moveTo>
                  <a:pt x="0" y="0"/>
                </a:moveTo>
                <a:lnTo>
                  <a:pt x="8727393" y="0"/>
                </a:lnTo>
              </a:path>
            </a:pathLst>
          </a:custGeom>
          <a:noFill/>
          <a:ln w="9525">
            <a:solidFill>
              <a:srgbClr val="D0E8F9"/>
            </a:solidFill>
            <a:prstDash val="solid"/>
            <a:headEnd type="none"/>
            <a:tailEnd type="none"/>
          </a:ln>
        </p:spPr>
      </p:sp>
      <p:pic>
        <p:nvPicPr>
          <p:cNvPr id="4" name="图片 3" descr="重大事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825500"/>
            <a:ext cx="7955915" cy="39782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361" y="81343"/>
            <a:ext cx="8877639" cy="6400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D4C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预测模型结果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202963" y="718381"/>
            <a:ext cx="8727393" cy="0"/>
          </a:xfrm>
          <a:custGeom>
            <a:avLst/>
            <a:gdLst/>
            <a:ahLst/>
            <a:cxnLst/>
            <a:rect l="l" t="t" r="r" b="b"/>
            <a:pathLst>
              <a:path w="8727393">
                <a:moveTo>
                  <a:pt x="0" y="0"/>
                </a:moveTo>
                <a:moveTo>
                  <a:pt x="0" y="0"/>
                </a:moveTo>
                <a:lnTo>
                  <a:pt x="8727393" y="0"/>
                </a:lnTo>
              </a:path>
            </a:pathLst>
          </a:custGeom>
          <a:noFill/>
          <a:ln w="9525">
            <a:solidFill>
              <a:srgbClr val="D0E8F9"/>
            </a:solidFill>
            <a:prstDash val="solid"/>
            <a:headEnd type="none"/>
            <a:tailEnd type="none"/>
          </a:ln>
        </p:spPr>
      </p:sp>
      <p:sp>
        <p:nvSpPr>
          <p:cNvPr id="4" name="Shape 2"/>
          <p:cNvSpPr/>
          <p:nvPr>
            <p:custDataLst>
              <p:tags r:id="rId2"/>
            </p:custDataLst>
          </p:nvPr>
        </p:nvSpPr>
        <p:spPr>
          <a:xfrm>
            <a:off x="4056412" y="1508760"/>
            <a:ext cx="174439" cy="0"/>
          </a:xfrm>
          <a:custGeom>
            <a:avLst/>
            <a:gdLst/>
            <a:ahLst/>
            <a:cxnLst/>
            <a:rect l="l" t="t" r="r" b="b"/>
            <a:pathLst>
              <a:path w="174439">
                <a:moveTo>
                  <a:pt x="174439" y="0"/>
                </a:moveTo>
                <a:moveTo>
                  <a:pt x="174439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0078FF"/>
            </a:solidFill>
            <a:prstDash val="solid"/>
            <a:headEnd type="none"/>
            <a:tailEnd type="arrow"/>
          </a:ln>
        </p:spPr>
      </p:sp>
      <p:sp>
        <p:nvSpPr>
          <p:cNvPr id="5" name="Shape 3"/>
          <p:cNvSpPr/>
          <p:nvPr>
            <p:custDataLst>
              <p:tags r:id="rId3"/>
            </p:custDataLst>
          </p:nvPr>
        </p:nvSpPr>
        <p:spPr>
          <a:xfrm>
            <a:off x="4955413" y="2798064"/>
            <a:ext cx="177670" cy="0"/>
          </a:xfrm>
          <a:custGeom>
            <a:avLst/>
            <a:gdLst/>
            <a:ahLst/>
            <a:cxnLst/>
            <a:rect l="l" t="t" r="r" b="b"/>
            <a:pathLst>
              <a:path w="177670">
                <a:moveTo>
                  <a:pt x="0" y="0"/>
                </a:moveTo>
                <a:moveTo>
                  <a:pt x="0" y="0"/>
                </a:moveTo>
                <a:lnTo>
                  <a:pt x="177670" y="0"/>
                </a:lnTo>
              </a:path>
            </a:pathLst>
          </a:custGeom>
          <a:noFill/>
          <a:ln w="19050">
            <a:solidFill>
              <a:srgbClr val="0078FF"/>
            </a:solidFill>
            <a:prstDash val="solid"/>
            <a:headEnd type="none"/>
            <a:tailEnd type="arrow"/>
          </a:ln>
        </p:spPr>
      </p:sp>
      <p:sp>
        <p:nvSpPr>
          <p:cNvPr id="6" name="Shape 4"/>
          <p:cNvSpPr/>
          <p:nvPr>
            <p:custDataLst>
              <p:tags r:id="rId4"/>
            </p:custDataLst>
          </p:nvPr>
        </p:nvSpPr>
        <p:spPr>
          <a:xfrm>
            <a:off x="4048826" y="4091940"/>
            <a:ext cx="175088" cy="0"/>
          </a:xfrm>
          <a:custGeom>
            <a:avLst/>
            <a:gdLst/>
            <a:ahLst/>
            <a:cxnLst/>
            <a:rect l="l" t="t" r="r" b="b"/>
            <a:pathLst>
              <a:path w="175088">
                <a:moveTo>
                  <a:pt x="175088" y="0"/>
                </a:moveTo>
                <a:moveTo>
                  <a:pt x="175088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0078FF"/>
            </a:solidFill>
            <a:prstDash val="solid"/>
            <a:headEnd type="none"/>
            <a:tailEnd type="arrow"/>
          </a:ln>
        </p:spPr>
      </p:sp>
      <p:sp>
        <p:nvSpPr>
          <p:cNvPr id="7" name="Text 5"/>
          <p:cNvSpPr/>
          <p:nvPr>
            <p:custDataLst>
              <p:tags r:id="rId5"/>
            </p:custDataLst>
          </p:nvPr>
        </p:nvSpPr>
        <p:spPr>
          <a:xfrm>
            <a:off x="4218228" y="1143000"/>
            <a:ext cx="745435" cy="70408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735" b="1" dirty="0">
                <a:solidFill>
                  <a:srgbClr val="007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8" name="Text 6"/>
          <p:cNvSpPr/>
          <p:nvPr>
            <p:custDataLst>
              <p:tags r:id="rId6"/>
            </p:custDataLst>
          </p:nvPr>
        </p:nvSpPr>
        <p:spPr>
          <a:xfrm>
            <a:off x="4218228" y="3776472"/>
            <a:ext cx="74543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007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9" name="Text 7"/>
          <p:cNvSpPr/>
          <p:nvPr>
            <p:custDataLst>
              <p:tags r:id="rId7"/>
            </p:custDataLst>
          </p:nvPr>
        </p:nvSpPr>
        <p:spPr>
          <a:xfrm>
            <a:off x="4209084" y="2468880"/>
            <a:ext cx="745435" cy="67665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590" b="1" dirty="0">
                <a:solidFill>
                  <a:srgbClr val="007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pic>
        <p:nvPicPr>
          <p:cNvPr id="10" name="Image 0" descr="preencoded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35932" y="1045159"/>
            <a:ext cx="914400" cy="914400"/>
          </a:xfrm>
          <a:prstGeom prst="rect">
            <a:avLst/>
          </a:prstGeom>
        </p:spPr>
      </p:pic>
      <p:pic>
        <p:nvPicPr>
          <p:cNvPr id="11" name="Image 1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35932" y="2350008"/>
            <a:ext cx="914400" cy="914400"/>
          </a:xfrm>
          <a:prstGeom prst="rect">
            <a:avLst/>
          </a:prstGeom>
        </p:spPr>
      </p:pic>
      <p:pic>
        <p:nvPicPr>
          <p:cNvPr id="12" name="Image 2" descr="preencoded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35932" y="3657600"/>
            <a:ext cx="914400" cy="914400"/>
          </a:xfrm>
          <a:prstGeom prst="rect">
            <a:avLst/>
          </a:prstGeom>
        </p:spPr>
      </p:pic>
      <p:sp>
        <p:nvSpPr>
          <p:cNvPr id="13" name="Text 8"/>
          <p:cNvSpPr/>
          <p:nvPr>
            <p:custDataLst>
              <p:tags r:id="rId12"/>
            </p:custDataLst>
          </p:nvPr>
        </p:nvSpPr>
        <p:spPr>
          <a:xfrm>
            <a:off x="327671" y="1143000"/>
            <a:ext cx="3567074" cy="393192"/>
          </a:xfrm>
          <a:prstGeom prst="rect">
            <a:avLst/>
          </a:prstGeom>
          <a:noFill/>
        </p:spPr>
        <p:txBody>
          <a:bodyPr wrap="square" lIns="95250" tIns="95250" rIns="95250" bIns="95250" rtlCol="0" anchor="b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7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预测模型准确率评估</a:t>
            </a:r>
            <a:endParaRPr lang="en-US" sz="1440" dirty="0"/>
          </a:p>
        </p:txBody>
      </p:sp>
      <p:sp>
        <p:nvSpPr>
          <p:cNvPr id="14" name="Text 9"/>
          <p:cNvSpPr/>
          <p:nvPr>
            <p:custDataLst>
              <p:tags r:id="rId13"/>
            </p:custDataLst>
          </p:nvPr>
        </p:nvSpPr>
        <p:spPr>
          <a:xfrm>
            <a:off x="327671" y="1410919"/>
            <a:ext cx="3567074" cy="123444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F1-score为0.85，表明模型在预测公众对AI伦理态度方面有较高的准确性，能为研究提供可靠依据。</a:t>
            </a:r>
            <a:endParaRPr lang="en-US" sz="1440" dirty="0"/>
          </a:p>
        </p:txBody>
      </p:sp>
      <p:sp>
        <p:nvSpPr>
          <p:cNvPr id="15" name="Text 10"/>
          <p:cNvSpPr/>
          <p:nvPr>
            <p:custDataLst>
              <p:tags r:id="rId14"/>
            </p:custDataLst>
          </p:nvPr>
        </p:nvSpPr>
        <p:spPr>
          <a:xfrm>
            <a:off x="5248972" y="2221992"/>
            <a:ext cx="3567074" cy="393192"/>
          </a:xfrm>
          <a:prstGeom prst="rect">
            <a:avLst/>
          </a:prstGeom>
          <a:noFill/>
        </p:spPr>
        <p:txBody>
          <a:bodyPr wrap="square" lIns="95250" tIns="95250" rIns="95250" bIns="95250" rtlCol="0" anchor="b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7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未来公众态度趋势呈现</a:t>
            </a:r>
            <a:endParaRPr lang="en-US" sz="1440" dirty="0"/>
          </a:p>
        </p:txBody>
      </p:sp>
      <p:sp>
        <p:nvSpPr>
          <p:cNvPr id="16" name="Text 11"/>
          <p:cNvSpPr/>
          <p:nvPr>
            <p:custDataLst>
              <p:tags r:id="rId15"/>
            </p:custDataLst>
          </p:nvPr>
        </p:nvSpPr>
        <p:spPr>
          <a:xfrm>
            <a:off x="5248972" y="2487168"/>
            <a:ext cx="3567357" cy="123444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预测模型显示未来几年公众对AI伦理的积极态度占比将逐渐上升，消极态度占比缓慢下降，反映出公众认知随技术发展和社会引导的积极变化趋势。</a:t>
            </a:r>
            <a:endParaRPr lang="en-US" sz="1440" dirty="0"/>
          </a:p>
        </p:txBody>
      </p:sp>
      <p:sp>
        <p:nvSpPr>
          <p:cNvPr id="17" name="Text 12"/>
          <p:cNvSpPr/>
          <p:nvPr>
            <p:custDataLst>
              <p:tags r:id="rId16"/>
            </p:custDataLst>
          </p:nvPr>
        </p:nvSpPr>
        <p:spPr>
          <a:xfrm>
            <a:off x="335291" y="3306826"/>
            <a:ext cx="3567074" cy="393192"/>
          </a:xfrm>
          <a:prstGeom prst="rect">
            <a:avLst/>
          </a:prstGeom>
          <a:noFill/>
        </p:spPr>
        <p:txBody>
          <a:bodyPr wrap="square" lIns="95250" tIns="95250" rIns="95250" bIns="95250" rtlCol="0" anchor="b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7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模型结果可信度说明</a:t>
            </a:r>
            <a:endParaRPr lang="en-US" sz="1440" dirty="0"/>
          </a:p>
        </p:txBody>
      </p:sp>
      <p:sp>
        <p:nvSpPr>
          <p:cNvPr id="18" name="Text 13"/>
          <p:cNvSpPr/>
          <p:nvPr>
            <p:custDataLst>
              <p:tags r:id="rId17"/>
            </p:custDataLst>
          </p:nvPr>
        </p:nvSpPr>
        <p:spPr>
          <a:xfrm>
            <a:off x="327950" y="3657346"/>
            <a:ext cx="3567074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还需要增加其他置信度</a:t>
            </a: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评估指标，以增强预测结果的可信度，让研究成果更具说服力。</a:t>
            </a:r>
            <a:endParaRPr lang="en-US" sz="144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361" y="81343"/>
            <a:ext cx="8877639" cy="5918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sz="2305" b="1" dirty="0">
                <a:solidFill>
                  <a:srgbClr val="0D4C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公众态度预测</a:t>
            </a:r>
            <a:r>
              <a:rPr lang="en-US" sz="2305" b="1" dirty="0">
                <a:solidFill>
                  <a:srgbClr val="0D4C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图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202963" y="718381"/>
            <a:ext cx="8727393" cy="0"/>
          </a:xfrm>
          <a:custGeom>
            <a:avLst/>
            <a:gdLst/>
            <a:ahLst/>
            <a:cxnLst/>
            <a:rect l="l" t="t" r="r" b="b"/>
            <a:pathLst>
              <a:path w="8727393">
                <a:moveTo>
                  <a:pt x="0" y="0"/>
                </a:moveTo>
                <a:moveTo>
                  <a:pt x="0" y="0"/>
                </a:moveTo>
                <a:lnTo>
                  <a:pt x="8727393" y="0"/>
                </a:lnTo>
              </a:path>
            </a:pathLst>
          </a:custGeom>
          <a:noFill/>
          <a:ln w="9525">
            <a:solidFill>
              <a:srgbClr val="D0E8F9"/>
            </a:solidFill>
            <a:prstDash val="solid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>
          <a:xfrm>
            <a:off x="266361" y="842971"/>
            <a:ext cx="8552831" cy="3662305"/>
          </a:xfrm>
          <a:custGeom>
            <a:avLst/>
            <a:gdLst/>
            <a:ahLst/>
            <a:cxnLst/>
            <a:rect l="l" t="t" r="r" b="b"/>
            <a:pathLst>
              <a:path w="8552831" h="3662305">
                <a:moveTo>
                  <a:pt x="457788" y="0"/>
                </a:moveTo>
                <a:moveTo>
                  <a:pt x="457788" y="0"/>
                </a:moveTo>
                <a:lnTo>
                  <a:pt x="8095043" y="0"/>
                </a:lnTo>
                <a:quadBezTo>
                  <a:pt x="8552831" y="0"/>
                  <a:pt x="8552831" y="457788"/>
                </a:quadBezTo>
                <a:lnTo>
                  <a:pt x="8552831" y="3204517"/>
                </a:lnTo>
                <a:quadBezTo>
                  <a:pt x="8552831" y="3662305"/>
                  <a:pt x="8095043" y="3662305"/>
                </a:quadBezTo>
                <a:lnTo>
                  <a:pt x="457788" y="3662305"/>
                </a:lnTo>
                <a:quadBezTo>
                  <a:pt x="0" y="3662305"/>
                  <a:pt x="0" y="3204517"/>
                </a:quadBezTo>
                <a:lnTo>
                  <a:pt x="0" y="457788"/>
                </a:lnTo>
                <a:quadBezTo>
                  <a:pt x="0" y="0"/>
                  <a:pt x="457788" y="0"/>
                </a:quadBezTo>
                <a:close/>
              </a:path>
            </a:pathLst>
          </a:custGeom>
          <a:solidFill>
            <a:srgbClr val="0078FF">
              <a:alpha val="0"/>
            </a:srgbClr>
          </a:solidFill>
          <a:ln w="95250">
            <a:solidFill>
              <a:srgbClr val="0078FF">
                <a:alpha val="12157"/>
              </a:srgbClr>
            </a:solidFill>
            <a:prstDash val="solid"/>
          </a:ln>
        </p:spPr>
      </p:sp>
      <p:pic>
        <p:nvPicPr>
          <p:cNvPr id="5" name="图片 4" descr="公众态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" y="673100"/>
            <a:ext cx="6581140" cy="39490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3235" y="-75100"/>
            <a:ext cx="2161936" cy="25694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2095" b="1" dirty="0">
                <a:solidFill>
                  <a:srgbClr val="0D4C95">
                    <a:alpha val="30000"/>
                  </a:srgbClr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06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2752053" y="815868"/>
            <a:ext cx="5189801" cy="78638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170" b="1" dirty="0">
                <a:solidFill>
                  <a:srgbClr val="D0E8F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研究难点与局限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2529040" y="632391"/>
            <a:ext cx="0" cy="1095009"/>
          </a:xfrm>
          <a:custGeom>
            <a:avLst/>
            <a:gdLst/>
            <a:ahLst/>
            <a:cxnLst/>
            <a:rect l="l" t="t" r="r" b="b"/>
            <a:pathLst>
              <a:path h="1095009">
                <a:moveTo>
                  <a:pt x="0" y="0"/>
                </a:moveTo>
                <a:moveTo>
                  <a:pt x="0" y="0"/>
                </a:moveTo>
                <a:lnTo>
                  <a:pt x="0" y="1095009"/>
                </a:lnTo>
              </a:path>
            </a:pathLst>
          </a:custGeom>
          <a:noFill/>
          <a:ln w="19050">
            <a:solidFill>
              <a:srgbClr val="084077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361" y="81343"/>
            <a:ext cx="8877639" cy="6400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D4C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数据隐私与伦理问题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202963" y="718381"/>
            <a:ext cx="8727393" cy="0"/>
          </a:xfrm>
          <a:custGeom>
            <a:avLst/>
            <a:gdLst/>
            <a:ahLst/>
            <a:cxnLst/>
            <a:rect l="l" t="t" r="r" b="b"/>
            <a:pathLst>
              <a:path w="8727393">
                <a:moveTo>
                  <a:pt x="0" y="0"/>
                </a:moveTo>
                <a:moveTo>
                  <a:pt x="0" y="0"/>
                </a:moveTo>
                <a:lnTo>
                  <a:pt x="8727393" y="0"/>
                </a:lnTo>
              </a:path>
            </a:pathLst>
          </a:custGeom>
          <a:noFill/>
          <a:ln w="9525">
            <a:solidFill>
              <a:srgbClr val="D0E8F9"/>
            </a:solidFill>
            <a:prstDash val="solid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>
          <a:xfrm>
            <a:off x="282526" y="1199903"/>
            <a:ext cx="3157289" cy="3157289"/>
          </a:xfrm>
          <a:custGeom>
            <a:avLst/>
            <a:gdLst/>
            <a:ahLst/>
            <a:cxnLst/>
            <a:rect l="l" t="t" r="r" b="b"/>
            <a:pathLst>
              <a:path w="3157289" h="3157289">
                <a:moveTo>
                  <a:pt x="1578645" y="0"/>
                </a:moveTo>
                <a:moveTo>
                  <a:pt x="1578645" y="0"/>
                </a:moveTo>
                <a:cubicBezTo>
                  <a:pt x="2449922" y="0"/>
                  <a:pt x="3157289" y="707367"/>
                  <a:pt x="3157289" y="1578645"/>
                </a:cubicBezTo>
                <a:cubicBezTo>
                  <a:pt x="3157289" y="2449922"/>
                  <a:pt x="2449922" y="3157289"/>
                  <a:pt x="1578645" y="3157289"/>
                </a:cubicBezTo>
                <a:cubicBezTo>
                  <a:pt x="707367" y="3157289"/>
                  <a:pt x="0" y="2449922"/>
                  <a:pt x="0" y="1578645"/>
                </a:cubicBezTo>
                <a:cubicBezTo>
                  <a:pt x="0" y="707367"/>
                  <a:pt x="707367" y="0"/>
                  <a:pt x="1578645" y="0"/>
                </a:cubicBezTo>
                <a:close/>
              </a:path>
            </a:pathLst>
          </a:custGeom>
          <a:solidFill>
            <a:srgbClr val="0078FF">
              <a:alpha val="20000"/>
            </a:srgbClr>
          </a:solidFill>
        </p:spPr>
      </p:sp>
      <p:pic>
        <p:nvPicPr>
          <p:cNvPr id="5" name="Image 0" descr="https://sgw-dx.xf-yun.com/api/v1/sparkdesk/_17482391517574070afb260dc48f29d03785b74632665.jpg?authorization=c2ltcGxlLWp3dCBhaz1zcGFya2Rlc2s4MDAwMDAwMDAwMDE7ZXhwPTMzMjUwMzkxNTE7YWxnbz1obWFjLXNoYTI1NjtzaWc9Q0NYS21LemhBc2dDRWwyU0VYNGVrMXRqR05Pc2NSdlpROUZwYW1WenJYUT0=&amp;x_location=7YfmxI7B7uKO7jlRxIftd6UXfLD=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5553" y="1262929"/>
            <a:ext cx="3031236" cy="3031236"/>
          </a:xfrm>
          <a:prstGeom prst="ellipse">
            <a:avLst/>
          </a:prstGeom>
        </p:spPr>
      </p:pic>
      <p:sp>
        <p:nvSpPr>
          <p:cNvPr id="6" name="Shape 3"/>
          <p:cNvSpPr/>
          <p:nvPr/>
        </p:nvSpPr>
        <p:spPr>
          <a:xfrm>
            <a:off x="2712185" y="1313256"/>
            <a:ext cx="615117" cy="615117"/>
          </a:xfrm>
          <a:custGeom>
            <a:avLst/>
            <a:gdLst/>
            <a:ahLst/>
            <a:cxnLst/>
            <a:rect l="l" t="t" r="r" b="b"/>
            <a:pathLst>
              <a:path w="615117" h="615117">
                <a:moveTo>
                  <a:pt x="307559" y="0"/>
                </a:moveTo>
                <a:moveTo>
                  <a:pt x="307559" y="0"/>
                </a:moveTo>
                <a:cubicBezTo>
                  <a:pt x="477305" y="0"/>
                  <a:pt x="615117" y="137812"/>
                  <a:pt x="615117" y="307559"/>
                </a:cubicBezTo>
                <a:cubicBezTo>
                  <a:pt x="615117" y="477305"/>
                  <a:pt x="477305" y="615117"/>
                  <a:pt x="307559" y="615117"/>
                </a:cubicBezTo>
                <a:cubicBezTo>
                  <a:pt x="137812" y="615117"/>
                  <a:pt x="0" y="477305"/>
                  <a:pt x="0" y="307559"/>
                </a:cubicBezTo>
                <a:cubicBezTo>
                  <a:pt x="0" y="137812"/>
                  <a:pt x="137812" y="0"/>
                  <a:pt x="307559" y="0"/>
                </a:cubicBezTo>
                <a:close/>
              </a:path>
            </a:pathLst>
          </a:custGeom>
          <a:solidFill>
            <a:srgbClr val="0078FF"/>
          </a:solidFill>
        </p:spPr>
      </p:sp>
      <p:sp>
        <p:nvSpPr>
          <p:cNvPr id="7" name="Text 4"/>
          <p:cNvSpPr/>
          <p:nvPr/>
        </p:nvSpPr>
        <p:spPr>
          <a:xfrm>
            <a:off x="2662699" y="1296202"/>
            <a:ext cx="714089" cy="64922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</a:t>
            </a:r>
            <a:endParaRPr lang="en-US" sz="1440" dirty="0"/>
          </a:p>
        </p:txBody>
      </p:sp>
      <p:sp>
        <p:nvSpPr>
          <p:cNvPr id="8" name="Shape 5"/>
          <p:cNvSpPr/>
          <p:nvPr/>
        </p:nvSpPr>
        <p:spPr>
          <a:xfrm>
            <a:off x="3028903" y="2406980"/>
            <a:ext cx="615117" cy="615117"/>
          </a:xfrm>
          <a:custGeom>
            <a:avLst/>
            <a:gdLst/>
            <a:ahLst/>
            <a:cxnLst/>
            <a:rect l="l" t="t" r="r" b="b"/>
            <a:pathLst>
              <a:path w="615117" h="615117">
                <a:moveTo>
                  <a:pt x="307559" y="0"/>
                </a:moveTo>
                <a:moveTo>
                  <a:pt x="307559" y="0"/>
                </a:moveTo>
                <a:cubicBezTo>
                  <a:pt x="477305" y="0"/>
                  <a:pt x="615117" y="137812"/>
                  <a:pt x="615117" y="307559"/>
                </a:cubicBezTo>
                <a:cubicBezTo>
                  <a:pt x="615117" y="477305"/>
                  <a:pt x="477305" y="615117"/>
                  <a:pt x="307559" y="615117"/>
                </a:cubicBezTo>
                <a:cubicBezTo>
                  <a:pt x="137812" y="615117"/>
                  <a:pt x="0" y="477305"/>
                  <a:pt x="0" y="307559"/>
                </a:cubicBezTo>
                <a:cubicBezTo>
                  <a:pt x="0" y="137812"/>
                  <a:pt x="137812" y="0"/>
                  <a:pt x="307559" y="0"/>
                </a:cubicBezTo>
                <a:close/>
              </a:path>
            </a:pathLst>
          </a:custGeom>
          <a:solidFill>
            <a:srgbClr val="0090FF"/>
          </a:solidFill>
        </p:spPr>
      </p:sp>
      <p:sp>
        <p:nvSpPr>
          <p:cNvPr id="9" name="Shape 6"/>
          <p:cNvSpPr/>
          <p:nvPr/>
        </p:nvSpPr>
        <p:spPr>
          <a:xfrm>
            <a:off x="2712185" y="3553623"/>
            <a:ext cx="615117" cy="615117"/>
          </a:xfrm>
          <a:custGeom>
            <a:avLst/>
            <a:gdLst/>
            <a:ahLst/>
            <a:cxnLst/>
            <a:rect l="l" t="t" r="r" b="b"/>
            <a:pathLst>
              <a:path w="615117" h="615117">
                <a:moveTo>
                  <a:pt x="307559" y="0"/>
                </a:moveTo>
                <a:moveTo>
                  <a:pt x="307559" y="0"/>
                </a:moveTo>
                <a:cubicBezTo>
                  <a:pt x="477305" y="0"/>
                  <a:pt x="615117" y="137812"/>
                  <a:pt x="615117" y="307559"/>
                </a:cubicBezTo>
                <a:cubicBezTo>
                  <a:pt x="615117" y="477305"/>
                  <a:pt x="477305" y="615117"/>
                  <a:pt x="307559" y="615117"/>
                </a:cubicBezTo>
                <a:cubicBezTo>
                  <a:pt x="137812" y="615117"/>
                  <a:pt x="0" y="477305"/>
                  <a:pt x="0" y="307559"/>
                </a:cubicBezTo>
                <a:cubicBezTo>
                  <a:pt x="0" y="137812"/>
                  <a:pt x="137812" y="0"/>
                  <a:pt x="307559" y="0"/>
                </a:cubicBezTo>
                <a:close/>
              </a:path>
            </a:pathLst>
          </a:custGeom>
          <a:solidFill>
            <a:srgbClr val="0078FF"/>
          </a:solidFill>
        </p:spPr>
      </p:sp>
      <p:sp>
        <p:nvSpPr>
          <p:cNvPr id="10" name="Text 7"/>
          <p:cNvSpPr/>
          <p:nvPr/>
        </p:nvSpPr>
        <p:spPr>
          <a:xfrm>
            <a:off x="2662699" y="3536570"/>
            <a:ext cx="714089" cy="64922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</a:t>
            </a:r>
            <a:endParaRPr lang="en-US" sz="1440" dirty="0"/>
          </a:p>
        </p:txBody>
      </p:sp>
      <p:sp>
        <p:nvSpPr>
          <p:cNvPr id="11" name="Text 8"/>
          <p:cNvSpPr/>
          <p:nvPr/>
        </p:nvSpPr>
        <p:spPr>
          <a:xfrm>
            <a:off x="2997697" y="2389927"/>
            <a:ext cx="714089" cy="64922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</a:t>
            </a:r>
            <a:endParaRPr lang="en-US" sz="1440" dirty="0"/>
          </a:p>
        </p:txBody>
      </p:sp>
      <p:sp>
        <p:nvSpPr>
          <p:cNvPr id="12" name="Text 9"/>
          <p:cNvSpPr/>
          <p:nvPr/>
        </p:nvSpPr>
        <p:spPr>
          <a:xfrm>
            <a:off x="3439815" y="1250482"/>
            <a:ext cx="5410272" cy="374904"/>
          </a:xfrm>
          <a:prstGeom prst="rect">
            <a:avLst/>
          </a:prstGeom>
          <a:noFill/>
        </p:spPr>
        <p:txBody>
          <a:bodyPr wrap="square" lIns="95250" tIns="95250" rIns="95250" bIns="95250" rtlCol="0" anchor="b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7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数据隐私风险案例</a:t>
            </a:r>
            <a:endParaRPr lang="en-US" sz="1440" dirty="0"/>
          </a:p>
        </p:txBody>
      </p:sp>
      <p:sp>
        <p:nvSpPr>
          <p:cNvPr id="13" name="Text 10"/>
          <p:cNvSpPr/>
          <p:nvPr/>
        </p:nvSpPr>
        <p:spPr>
          <a:xfrm>
            <a:off x="3439815" y="1479082"/>
            <a:ext cx="5440943" cy="6035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如某社交平台数据泄露，用户隐私信息被非法获取与滥用，引发公众恐慌，凸显社交媒体数据收集中隐私泄露隐患，警示数据保护紧迫性。</a:t>
            </a:r>
            <a:endParaRPr lang="en-US" sz="1440" dirty="0"/>
          </a:p>
        </p:txBody>
      </p:sp>
      <p:sp>
        <p:nvSpPr>
          <p:cNvPr id="14" name="Text 11"/>
          <p:cNvSpPr/>
          <p:nvPr/>
        </p:nvSpPr>
        <p:spPr>
          <a:xfrm>
            <a:off x="3706607" y="2348779"/>
            <a:ext cx="5143480" cy="374904"/>
          </a:xfrm>
          <a:prstGeom prst="rect">
            <a:avLst/>
          </a:prstGeom>
          <a:noFill/>
        </p:spPr>
        <p:txBody>
          <a:bodyPr wrap="square" lIns="95250" tIns="95250" rIns="95250" bIns="95250" rtlCol="0" anchor="b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9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匿名化处理措施</a:t>
            </a:r>
            <a:endParaRPr lang="en-US" sz="1440" dirty="0"/>
          </a:p>
        </p:txBody>
      </p:sp>
      <p:sp>
        <p:nvSpPr>
          <p:cNvPr id="15" name="Text 12"/>
          <p:cNvSpPr/>
          <p:nvPr/>
        </p:nvSpPr>
        <p:spPr>
          <a:xfrm>
            <a:off x="3719566" y="2577379"/>
            <a:ext cx="5161192" cy="6035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为应对数据隐私问题，研究采用匿名化处理，如对用户标识加密、模糊地理位置等，在保障数据可用性同时，降低用户隐私暴露风险，确保研究合规。</a:t>
            </a:r>
            <a:endParaRPr lang="en-US" sz="1440" dirty="0"/>
          </a:p>
        </p:txBody>
      </p:sp>
      <p:sp>
        <p:nvSpPr>
          <p:cNvPr id="16" name="Text 13"/>
          <p:cNvSpPr/>
          <p:nvPr/>
        </p:nvSpPr>
        <p:spPr>
          <a:xfrm>
            <a:off x="3439815" y="3534232"/>
            <a:ext cx="5410272" cy="374904"/>
          </a:xfrm>
          <a:prstGeom prst="rect">
            <a:avLst/>
          </a:prstGeom>
          <a:noFill/>
        </p:spPr>
        <p:txBody>
          <a:bodyPr wrap="square" lIns="95250" tIns="95250" rIns="95250" bIns="95250" rtlCol="0" anchor="b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7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数据伦理规范遵循</a:t>
            </a:r>
            <a:endParaRPr lang="en-US" sz="1440" dirty="0"/>
          </a:p>
        </p:txBody>
      </p:sp>
      <p:sp>
        <p:nvSpPr>
          <p:cNvPr id="17" name="Text 14"/>
          <p:cNvSpPr/>
          <p:nvPr/>
        </p:nvSpPr>
        <p:spPr>
          <a:xfrm>
            <a:off x="3439815" y="3753688"/>
            <a:ext cx="5440943" cy="6035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研究严格遵循数据伦理规范，在收集、使用数据时，确保目的正当、程序合法，尊重用户权益，以负责任态度开展基于社交媒体数据的研究工作。</a:t>
            </a:r>
            <a:endParaRPr lang="en-US" sz="144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361" y="81343"/>
            <a:ext cx="8877639" cy="6400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D4C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数据质量与代表性挑战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202963" y="718381"/>
            <a:ext cx="8727393" cy="0"/>
          </a:xfrm>
          <a:custGeom>
            <a:avLst/>
            <a:gdLst/>
            <a:ahLst/>
            <a:cxnLst/>
            <a:rect l="l" t="t" r="r" b="b"/>
            <a:pathLst>
              <a:path w="8727393">
                <a:moveTo>
                  <a:pt x="0" y="0"/>
                </a:moveTo>
                <a:moveTo>
                  <a:pt x="0" y="0"/>
                </a:moveTo>
                <a:lnTo>
                  <a:pt x="8727393" y="0"/>
                </a:lnTo>
              </a:path>
            </a:pathLst>
          </a:custGeom>
          <a:noFill/>
          <a:ln w="9525">
            <a:solidFill>
              <a:srgbClr val="D0E8F9"/>
            </a:solidFill>
            <a:prstDash val="solid"/>
            <a:headEnd type="none"/>
            <a:tailEnd type="none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74" y="939170"/>
            <a:ext cx="890161" cy="975519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67661" y="2153262"/>
            <a:ext cx="8491441" cy="0"/>
          </a:xfrm>
          <a:custGeom>
            <a:avLst/>
            <a:gdLst/>
            <a:ahLst/>
            <a:cxnLst/>
            <a:rect l="l" t="t" r="r" b="b"/>
            <a:pathLst>
              <a:path w="8491441">
                <a:moveTo>
                  <a:pt x="0" y="0"/>
                </a:moveTo>
                <a:moveTo>
                  <a:pt x="0" y="0"/>
                </a:moveTo>
                <a:lnTo>
                  <a:pt x="8491441" y="0"/>
                </a:lnTo>
              </a:path>
            </a:pathLst>
          </a:custGeom>
          <a:noFill/>
          <a:ln w="10162">
            <a:solidFill>
              <a:srgbClr val="0078FF"/>
            </a:solidFill>
            <a:prstDash val="dash"/>
            <a:headEnd type="none"/>
            <a:tailEnd type="none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86102" y="-921254"/>
            <a:ext cx="602916" cy="61577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09244" y="1031844"/>
            <a:ext cx="761819" cy="649224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509" y="939170"/>
            <a:ext cx="890161" cy="97551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097680" y="1031844"/>
            <a:ext cx="761819" cy="649224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10" name="Text 5"/>
          <p:cNvSpPr/>
          <p:nvPr/>
        </p:nvSpPr>
        <p:spPr>
          <a:xfrm>
            <a:off x="280566" y="2294320"/>
            <a:ext cx="2589050" cy="4114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7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社交媒体数据噪声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280566" y="2869876"/>
            <a:ext cx="2419177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社交媒体数据中存在恶意刷帖、虚假信息等噪声，干扰研究准确性，需通过技术手段识别并清理，保障数据质量。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3413066" y="2294320"/>
            <a:ext cx="2589050" cy="4114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7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用户群体偏向性特征</a:t>
            </a:r>
            <a:endParaRPr lang="en-US" sz="1440" dirty="0"/>
          </a:p>
        </p:txBody>
      </p:sp>
      <p:sp>
        <p:nvSpPr>
          <p:cNvPr id="13" name="Text 8"/>
          <p:cNvSpPr/>
          <p:nvPr/>
        </p:nvSpPr>
        <p:spPr>
          <a:xfrm>
            <a:off x="3413066" y="2869876"/>
            <a:ext cx="2419177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各社交媒体用户年龄、职业分布不均，影响数据代表性，需要采用加权分析等方法降低偏差，使结果更贴近真实社会。</a:t>
            </a:r>
            <a:endParaRPr lang="en-US" sz="1440" dirty="0"/>
          </a:p>
        </p:txBody>
      </p:sp>
      <p:sp>
        <p:nvSpPr>
          <p:cNvPr id="14" name="Text 9"/>
          <p:cNvSpPr/>
          <p:nvPr/>
        </p:nvSpPr>
        <p:spPr>
          <a:xfrm>
            <a:off x="6287289" y="2294320"/>
            <a:ext cx="2589050" cy="4114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7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数据清洗与优化策略</a:t>
            </a:r>
            <a:endParaRPr lang="en-US" sz="1440" dirty="0"/>
          </a:p>
        </p:txBody>
      </p:sp>
      <p:sp>
        <p:nvSpPr>
          <p:cNvPr id="15" name="Text 10"/>
          <p:cNvSpPr/>
          <p:nvPr/>
        </p:nvSpPr>
        <p:spPr>
          <a:xfrm>
            <a:off x="6287289" y="2869876"/>
            <a:ext cx="2419177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针对数据质量问题，运用数据清洗技术去除无效和错误数据，结合多源数据验证，提升数据的可靠性与研究价值。</a:t>
            </a:r>
            <a:endParaRPr lang="en-US" sz="144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126" y="939170"/>
            <a:ext cx="890161" cy="9755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4086297" y="1031844"/>
            <a:ext cx="761819" cy="649224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361" y="81343"/>
            <a:ext cx="8877639" cy="6400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D4C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模型泛化能力局限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202963" y="718381"/>
            <a:ext cx="8727393" cy="0"/>
          </a:xfrm>
          <a:custGeom>
            <a:avLst/>
            <a:gdLst/>
            <a:ahLst/>
            <a:cxnLst/>
            <a:rect l="l" t="t" r="r" b="b"/>
            <a:pathLst>
              <a:path w="8727393">
                <a:moveTo>
                  <a:pt x="0" y="0"/>
                </a:moveTo>
                <a:moveTo>
                  <a:pt x="0" y="0"/>
                </a:moveTo>
                <a:lnTo>
                  <a:pt x="8727393" y="0"/>
                </a:lnTo>
              </a:path>
            </a:pathLst>
          </a:custGeom>
          <a:noFill/>
          <a:ln w="9525">
            <a:solidFill>
              <a:srgbClr val="D0E8F9"/>
            </a:solidFill>
            <a:prstDash val="solid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>
          <a:xfrm>
            <a:off x="344926" y="4742354"/>
            <a:ext cx="8276745" cy="0"/>
          </a:xfrm>
          <a:custGeom>
            <a:avLst/>
            <a:gdLst/>
            <a:ahLst/>
            <a:cxnLst/>
            <a:rect l="l" t="t" r="r" b="b"/>
            <a:pathLst>
              <a:path w="8276745">
                <a:moveTo>
                  <a:pt x="0" y="0"/>
                </a:moveTo>
                <a:moveTo>
                  <a:pt x="0" y="0"/>
                </a:moveTo>
                <a:lnTo>
                  <a:pt x="8276745" y="0"/>
                </a:lnTo>
              </a:path>
            </a:pathLst>
          </a:custGeom>
          <a:noFill/>
          <a:ln w="95250">
            <a:solidFill>
              <a:srgbClr val="0078FF"/>
            </a:solidFill>
            <a:prstDash val="solid"/>
            <a:headEnd type="none"/>
            <a:tailEnd type="arrow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47" y="1863699"/>
            <a:ext cx="2720653" cy="2424812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642871" y="1965216"/>
            <a:ext cx="856176" cy="319639"/>
          </a:xfrm>
          <a:custGeom>
            <a:avLst/>
            <a:gdLst/>
            <a:ahLst/>
            <a:cxnLst/>
            <a:rect l="l" t="t" r="r" b="b"/>
            <a:pathLst>
              <a:path w="856176" h="319639">
                <a:moveTo>
                  <a:pt x="159820" y="0"/>
                </a:moveTo>
                <a:moveTo>
                  <a:pt x="159820" y="0"/>
                </a:moveTo>
                <a:lnTo>
                  <a:pt x="696357" y="0"/>
                </a:lnTo>
                <a:quadBezTo>
                  <a:pt x="856176" y="0"/>
                  <a:pt x="856176" y="159820"/>
                </a:quadBezTo>
                <a:lnTo>
                  <a:pt x="856176" y="159820"/>
                </a:lnTo>
                <a:quadBezTo>
                  <a:pt x="856176" y="319639"/>
                  <a:pt x="696357" y="319639"/>
                </a:quadBezTo>
                <a:lnTo>
                  <a:pt x="159820" y="319639"/>
                </a:lnTo>
                <a:quadBezTo>
                  <a:pt x="0" y="319639"/>
                  <a:pt x="0" y="159820"/>
                </a:quadBezTo>
                <a:lnTo>
                  <a:pt x="0" y="159820"/>
                </a:lnTo>
                <a:quadBezTo>
                  <a:pt x="0" y="0"/>
                  <a:pt x="159820" y="0"/>
                </a:quadBezTo>
                <a:close/>
              </a:path>
            </a:pathLst>
          </a:custGeom>
          <a:solidFill>
            <a:srgbClr val="0078FF"/>
          </a:solidFill>
        </p:spPr>
      </p:sp>
      <p:sp>
        <p:nvSpPr>
          <p:cNvPr id="7" name="Text 4"/>
          <p:cNvSpPr/>
          <p:nvPr/>
        </p:nvSpPr>
        <p:spPr>
          <a:xfrm>
            <a:off x="741495" y="1863699"/>
            <a:ext cx="658928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</a:t>
            </a:r>
            <a:endParaRPr lang="en-US" sz="1440" dirty="0"/>
          </a:p>
        </p:txBody>
      </p:sp>
      <p:sp>
        <p:nvSpPr>
          <p:cNvPr id="8" name="Shape 5"/>
          <p:cNvSpPr/>
          <p:nvPr/>
        </p:nvSpPr>
        <p:spPr>
          <a:xfrm>
            <a:off x="676160" y="2980305"/>
            <a:ext cx="2409598" cy="0"/>
          </a:xfrm>
          <a:custGeom>
            <a:avLst/>
            <a:gdLst/>
            <a:ahLst/>
            <a:cxnLst/>
            <a:rect l="l" t="t" r="r" b="b"/>
            <a:pathLst>
              <a:path w="2409598">
                <a:moveTo>
                  <a:pt x="0" y="0"/>
                </a:moveTo>
                <a:moveTo>
                  <a:pt x="0" y="0"/>
                </a:moveTo>
                <a:lnTo>
                  <a:pt x="2409598" y="0"/>
                </a:lnTo>
              </a:path>
            </a:pathLst>
          </a:custGeom>
          <a:noFill/>
          <a:ln w="9722">
            <a:solidFill>
              <a:srgbClr val="0078FF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3434116" y="977223"/>
            <a:ext cx="2084413" cy="3311288"/>
          </a:xfrm>
          <a:custGeom>
            <a:avLst/>
            <a:gdLst/>
            <a:ahLst/>
            <a:cxnLst/>
            <a:rect l="l" t="t" r="r" b="b"/>
            <a:pathLst>
              <a:path w="2084413" h="3311288">
                <a:moveTo>
                  <a:pt x="149147" y="0"/>
                </a:moveTo>
                <a:moveTo>
                  <a:pt x="149147" y="0"/>
                </a:moveTo>
                <a:lnTo>
                  <a:pt x="1935266" y="0"/>
                </a:lnTo>
                <a:quadBezTo>
                  <a:pt x="2084413" y="0"/>
                  <a:pt x="2084413" y="140049"/>
                </a:quadBezTo>
                <a:lnTo>
                  <a:pt x="2084413" y="3171238"/>
                </a:lnTo>
                <a:quadBezTo>
                  <a:pt x="2084413" y="3311288"/>
                  <a:pt x="1935266" y="3311288"/>
                </a:quadBezTo>
                <a:lnTo>
                  <a:pt x="149147" y="3311288"/>
                </a:lnTo>
                <a:quadBezTo>
                  <a:pt x="0" y="3311288"/>
                  <a:pt x="0" y="3171238"/>
                </a:quadBezTo>
                <a:lnTo>
                  <a:pt x="0" y="140049"/>
                </a:lnTo>
                <a:quadBezTo>
                  <a:pt x="0" y="0"/>
                  <a:pt x="149147" y="0"/>
                </a:quadBezTo>
                <a:close/>
              </a:path>
            </a:pathLst>
          </a:custGeom>
          <a:solidFill>
            <a:srgbClr val="0078FF"/>
          </a:solidFill>
          <a:ln w="9525">
            <a:solidFill>
              <a:srgbClr val="0078FF">
                <a:alpha val="45882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3572746" y="1181205"/>
            <a:ext cx="856176" cy="319639"/>
          </a:xfrm>
          <a:custGeom>
            <a:avLst/>
            <a:gdLst/>
            <a:ahLst/>
            <a:cxnLst/>
            <a:rect l="l" t="t" r="r" b="b"/>
            <a:pathLst>
              <a:path w="856176" h="319639">
                <a:moveTo>
                  <a:pt x="159820" y="0"/>
                </a:moveTo>
                <a:moveTo>
                  <a:pt x="159820" y="0"/>
                </a:moveTo>
                <a:lnTo>
                  <a:pt x="696357" y="0"/>
                </a:lnTo>
                <a:quadBezTo>
                  <a:pt x="856176" y="0"/>
                  <a:pt x="856176" y="159820"/>
                </a:quadBezTo>
                <a:lnTo>
                  <a:pt x="856176" y="159820"/>
                </a:lnTo>
                <a:quadBezTo>
                  <a:pt x="856176" y="319639"/>
                  <a:pt x="696357" y="319639"/>
                </a:quadBezTo>
                <a:lnTo>
                  <a:pt x="159820" y="319639"/>
                </a:lnTo>
                <a:quadBezTo>
                  <a:pt x="0" y="319639"/>
                  <a:pt x="0" y="159820"/>
                </a:quadBezTo>
                <a:lnTo>
                  <a:pt x="0" y="159820"/>
                </a:lnTo>
                <a:quadBezTo>
                  <a:pt x="0" y="0"/>
                  <a:pt x="159820" y="0"/>
                </a:quadBezTo>
                <a:close/>
              </a:path>
            </a:pathLst>
          </a:custGeom>
          <a:solidFill>
            <a:srgbClr val="FFFFFF"/>
          </a:solidFill>
          <a:ln w="19050">
            <a:solidFill>
              <a:srgbClr val="0078F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3671370" y="1079688"/>
            <a:ext cx="658928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7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</a:t>
            </a:r>
            <a:endParaRPr lang="en-US" sz="1440" dirty="0"/>
          </a:p>
        </p:txBody>
      </p:sp>
      <p:sp>
        <p:nvSpPr>
          <p:cNvPr id="12" name="Shape 9"/>
          <p:cNvSpPr/>
          <p:nvPr/>
        </p:nvSpPr>
        <p:spPr>
          <a:xfrm>
            <a:off x="3631232" y="2309052"/>
            <a:ext cx="1690182" cy="0"/>
          </a:xfrm>
          <a:custGeom>
            <a:avLst/>
            <a:gdLst/>
            <a:ahLst/>
            <a:cxnLst/>
            <a:rect l="l" t="t" r="r" b="b"/>
            <a:pathLst>
              <a:path w="1690182">
                <a:moveTo>
                  <a:pt x="0" y="0"/>
                </a:moveTo>
                <a:moveTo>
                  <a:pt x="0" y="0"/>
                </a:moveTo>
                <a:lnTo>
                  <a:pt x="1690182" y="0"/>
                </a:lnTo>
              </a:path>
            </a:pathLst>
          </a:custGeom>
          <a:noFill/>
          <a:ln w="9722">
            <a:solidFill>
              <a:srgbClr val="FFFFFF">
                <a:alpha val="29020"/>
              </a:srgbClr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4323829" y="4429785"/>
            <a:ext cx="304986" cy="302099"/>
          </a:xfrm>
          <a:custGeom>
            <a:avLst/>
            <a:gdLst/>
            <a:ahLst/>
            <a:cxnLst/>
            <a:rect l="l" t="t" r="r" b="b"/>
            <a:pathLst>
              <a:path w="304986" h="302099">
                <a:moveTo>
                  <a:pt x="152493" y="0"/>
                </a:moveTo>
                <a:moveTo>
                  <a:pt x="152493" y="0"/>
                </a:moveTo>
                <a:lnTo>
                  <a:pt x="0" y="151050"/>
                </a:lnTo>
                <a:lnTo>
                  <a:pt x="76247" y="151050"/>
                </a:lnTo>
                <a:lnTo>
                  <a:pt x="76247" y="302099"/>
                </a:lnTo>
                <a:lnTo>
                  <a:pt x="228740" y="302099"/>
                </a:lnTo>
                <a:lnTo>
                  <a:pt x="228740" y="151050"/>
                </a:lnTo>
                <a:lnTo>
                  <a:pt x="304986" y="151050"/>
                </a:lnTo>
                <a:lnTo>
                  <a:pt x="152493" y="0"/>
                </a:lnTo>
                <a:close/>
              </a:path>
            </a:pathLst>
          </a:custGeom>
          <a:solidFill>
            <a:srgbClr val="0078FF"/>
          </a:solidFill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73" y="1863699"/>
            <a:ext cx="2720653" cy="2415253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5975939" y="1936720"/>
            <a:ext cx="856176" cy="319639"/>
          </a:xfrm>
          <a:custGeom>
            <a:avLst/>
            <a:gdLst/>
            <a:ahLst/>
            <a:cxnLst/>
            <a:rect l="l" t="t" r="r" b="b"/>
            <a:pathLst>
              <a:path w="856176" h="319639">
                <a:moveTo>
                  <a:pt x="159820" y="0"/>
                </a:moveTo>
                <a:moveTo>
                  <a:pt x="159820" y="0"/>
                </a:moveTo>
                <a:lnTo>
                  <a:pt x="696357" y="0"/>
                </a:lnTo>
                <a:quadBezTo>
                  <a:pt x="856176" y="0"/>
                  <a:pt x="856176" y="159820"/>
                </a:quadBezTo>
                <a:lnTo>
                  <a:pt x="856176" y="159820"/>
                </a:lnTo>
                <a:quadBezTo>
                  <a:pt x="856176" y="319639"/>
                  <a:pt x="696357" y="319639"/>
                </a:quadBezTo>
                <a:lnTo>
                  <a:pt x="159820" y="319639"/>
                </a:lnTo>
                <a:quadBezTo>
                  <a:pt x="0" y="319639"/>
                  <a:pt x="0" y="159820"/>
                </a:quadBezTo>
                <a:lnTo>
                  <a:pt x="0" y="159820"/>
                </a:lnTo>
                <a:quadBezTo>
                  <a:pt x="0" y="0"/>
                  <a:pt x="159820" y="0"/>
                </a:quadBezTo>
                <a:close/>
              </a:path>
            </a:pathLst>
          </a:custGeom>
          <a:solidFill>
            <a:srgbClr val="0078FF"/>
          </a:solidFill>
        </p:spPr>
      </p:sp>
      <p:sp>
        <p:nvSpPr>
          <p:cNvPr id="16" name="Text 12"/>
          <p:cNvSpPr/>
          <p:nvPr/>
        </p:nvSpPr>
        <p:spPr>
          <a:xfrm>
            <a:off x="6074563" y="1835202"/>
            <a:ext cx="658928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</a:t>
            </a:r>
            <a:endParaRPr lang="en-US" sz="1440" dirty="0"/>
          </a:p>
        </p:txBody>
      </p:sp>
      <p:sp>
        <p:nvSpPr>
          <p:cNvPr id="17" name="Shape 13"/>
          <p:cNvSpPr/>
          <p:nvPr/>
        </p:nvSpPr>
        <p:spPr>
          <a:xfrm>
            <a:off x="5975939" y="2970746"/>
            <a:ext cx="2440269" cy="0"/>
          </a:xfrm>
          <a:custGeom>
            <a:avLst/>
            <a:gdLst/>
            <a:ahLst/>
            <a:cxnLst/>
            <a:rect l="l" t="t" r="r" b="b"/>
            <a:pathLst>
              <a:path w="2440269">
                <a:moveTo>
                  <a:pt x="0" y="0"/>
                </a:moveTo>
                <a:moveTo>
                  <a:pt x="0" y="0"/>
                </a:moveTo>
                <a:lnTo>
                  <a:pt x="2440269" y="0"/>
                </a:lnTo>
              </a:path>
            </a:pathLst>
          </a:custGeom>
          <a:noFill/>
          <a:ln w="9722">
            <a:solidFill>
              <a:srgbClr val="0078FF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8" name="Text 14"/>
          <p:cNvSpPr/>
          <p:nvPr/>
        </p:nvSpPr>
        <p:spPr>
          <a:xfrm>
            <a:off x="614870" y="2433040"/>
            <a:ext cx="2409295" cy="354672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模型跨平台性能差异</a:t>
            </a:r>
            <a:endParaRPr lang="en-US" sz="1440" dirty="0"/>
          </a:p>
        </p:txBody>
      </p:sp>
      <p:sp>
        <p:nvSpPr>
          <p:cNvPr id="19" name="Text 15"/>
          <p:cNvSpPr/>
          <p:nvPr/>
        </p:nvSpPr>
        <p:spPr>
          <a:xfrm>
            <a:off x="577537" y="3028493"/>
            <a:ext cx="2666763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对比模型在不同社交媒体平台数据上的预测性能指标，如准确率、召回率等，可以看到模型在跨平台数据适应性方面的不足，体现其泛化局限。</a:t>
            </a:r>
            <a:endParaRPr lang="en-US" sz="1440" dirty="0"/>
          </a:p>
        </p:txBody>
      </p:sp>
      <p:sp>
        <p:nvSpPr>
          <p:cNvPr id="20" name="Text 16"/>
          <p:cNvSpPr/>
          <p:nvPr/>
        </p:nvSpPr>
        <p:spPr>
          <a:xfrm>
            <a:off x="3524631" y="1672363"/>
            <a:ext cx="1903383" cy="382672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数据特性影响分析</a:t>
            </a:r>
            <a:endParaRPr lang="en-US" sz="1440" dirty="0"/>
          </a:p>
        </p:txBody>
      </p:sp>
      <p:sp>
        <p:nvSpPr>
          <p:cNvPr id="21" name="Text 17"/>
          <p:cNvSpPr/>
          <p:nvPr/>
        </p:nvSpPr>
        <p:spPr>
          <a:xfrm>
            <a:off x="3524631" y="2404769"/>
            <a:ext cx="1993898" cy="12344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不同社交媒体平台数据本身的特性，如文本风格、用户行为模式等，会导致模型难以适应，进而限制了模型的泛化能力。</a:t>
            </a:r>
            <a:endParaRPr lang="en-US" sz="1440" dirty="0"/>
          </a:p>
        </p:txBody>
      </p:sp>
      <p:sp>
        <p:nvSpPr>
          <p:cNvPr id="22" name="Text 18"/>
          <p:cNvSpPr/>
          <p:nvPr/>
        </p:nvSpPr>
        <p:spPr>
          <a:xfrm>
            <a:off x="6017278" y="2396361"/>
            <a:ext cx="2382842" cy="354672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改进方向探讨</a:t>
            </a:r>
            <a:endParaRPr lang="en-US" sz="1440" dirty="0"/>
          </a:p>
        </p:txBody>
      </p:sp>
      <p:sp>
        <p:nvSpPr>
          <p:cNvPr id="23" name="Text 19"/>
          <p:cNvSpPr/>
          <p:nvPr/>
        </p:nvSpPr>
        <p:spPr>
          <a:xfrm>
            <a:off x="5924043" y="3018934"/>
            <a:ext cx="2644983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针对模型泛化能力局限，后续改进模型架构和训练策略的方向：如引入迁移学习方法，以提高模型在不同平台上的适用性。</a:t>
            </a:r>
            <a:endParaRPr lang="en-US" sz="144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3235" y="-75100"/>
            <a:ext cx="2161936" cy="25694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2095" b="1" dirty="0">
                <a:solidFill>
                  <a:srgbClr val="0D4C95">
                    <a:alpha val="30000"/>
                  </a:srgbClr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07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2752053" y="815868"/>
            <a:ext cx="5189801" cy="78638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170" b="1" dirty="0">
                <a:solidFill>
                  <a:srgbClr val="D0E8F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研究创新点与展望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2529040" y="632391"/>
            <a:ext cx="0" cy="1095009"/>
          </a:xfrm>
          <a:custGeom>
            <a:avLst/>
            <a:gdLst/>
            <a:ahLst/>
            <a:cxnLst/>
            <a:rect l="l" t="t" r="r" b="b"/>
            <a:pathLst>
              <a:path h="1095009">
                <a:moveTo>
                  <a:pt x="0" y="0"/>
                </a:moveTo>
                <a:moveTo>
                  <a:pt x="0" y="0"/>
                </a:moveTo>
                <a:lnTo>
                  <a:pt x="0" y="1095009"/>
                </a:lnTo>
              </a:path>
            </a:pathLst>
          </a:custGeom>
          <a:noFill/>
          <a:ln w="19050">
            <a:solidFill>
              <a:srgbClr val="084077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361" y="81343"/>
            <a:ext cx="8877639" cy="6400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D4C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研究创新点总结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202963" y="718381"/>
            <a:ext cx="8727393" cy="0"/>
          </a:xfrm>
          <a:custGeom>
            <a:avLst/>
            <a:gdLst/>
            <a:ahLst/>
            <a:cxnLst/>
            <a:rect l="l" t="t" r="r" b="b"/>
            <a:pathLst>
              <a:path w="8727393">
                <a:moveTo>
                  <a:pt x="0" y="0"/>
                </a:moveTo>
                <a:moveTo>
                  <a:pt x="0" y="0"/>
                </a:moveTo>
                <a:lnTo>
                  <a:pt x="8727393" y="0"/>
                </a:lnTo>
              </a:path>
            </a:pathLst>
          </a:custGeom>
          <a:noFill/>
          <a:ln w="9525">
            <a:solidFill>
              <a:srgbClr val="D0E8F9"/>
            </a:solidFill>
            <a:prstDash val="solid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>
          <a:xfrm>
            <a:off x="3411" y="3169843"/>
            <a:ext cx="756813" cy="0"/>
          </a:xfrm>
          <a:custGeom>
            <a:avLst/>
            <a:gdLst/>
            <a:ahLst/>
            <a:cxnLst/>
            <a:rect l="l" t="t" r="r" b="b"/>
            <a:pathLst>
              <a:path w="756813">
                <a:moveTo>
                  <a:pt x="0" y="0"/>
                </a:moveTo>
                <a:moveTo>
                  <a:pt x="0" y="0"/>
                </a:moveTo>
                <a:lnTo>
                  <a:pt x="756813" y="0"/>
                </a:lnTo>
              </a:path>
            </a:pathLst>
          </a:custGeom>
          <a:noFill/>
          <a:ln w="19050">
            <a:solidFill>
              <a:srgbClr val="0078FF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763427" y="1024861"/>
            <a:ext cx="2278893" cy="3444457"/>
          </a:xfrm>
          <a:custGeom>
            <a:avLst/>
            <a:gdLst/>
            <a:ahLst/>
            <a:cxnLst/>
            <a:rect l="l" t="t" r="r" b="b"/>
            <a:pathLst>
              <a:path w="2278893" h="3444457">
                <a:moveTo>
                  <a:pt x="205225" y="0"/>
                </a:moveTo>
                <a:moveTo>
                  <a:pt x="205225" y="0"/>
                </a:moveTo>
                <a:lnTo>
                  <a:pt x="2073668" y="0"/>
                </a:lnTo>
                <a:quadBezTo>
                  <a:pt x="2278893" y="0"/>
                  <a:pt x="2278893" y="261000"/>
                </a:quadBezTo>
                <a:lnTo>
                  <a:pt x="2278893" y="3183457"/>
                </a:lnTo>
                <a:quadBezTo>
                  <a:pt x="2278893" y="3444457"/>
                  <a:pt x="2073668" y="3444457"/>
                </a:quadBezTo>
                <a:lnTo>
                  <a:pt x="205225" y="3444457"/>
                </a:lnTo>
                <a:quadBezTo>
                  <a:pt x="0" y="3444457"/>
                  <a:pt x="0" y="3183457"/>
                </a:quadBezTo>
                <a:lnTo>
                  <a:pt x="0" y="261000"/>
                </a:lnTo>
                <a:quadBezTo>
                  <a:pt x="0" y="0"/>
                  <a:pt x="205225" y="0"/>
                </a:quadBezTo>
                <a:close/>
              </a:path>
            </a:pathLst>
          </a:custGeom>
          <a:solidFill>
            <a:srgbClr val="0078FF">
              <a:alpha val="10196"/>
            </a:srgbClr>
          </a:solidFill>
          <a:ln w="9525">
            <a:solidFill>
              <a:srgbClr val="0078FF">
                <a:alpha val="7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38969" y="3739554"/>
            <a:ext cx="2127809" cy="656539"/>
          </a:xfrm>
          <a:custGeom>
            <a:avLst/>
            <a:gdLst/>
            <a:ahLst/>
            <a:cxnLst/>
            <a:rect l="l" t="t" r="r" b="b"/>
            <a:pathLst>
              <a:path w="2127809" h="656539">
                <a:moveTo>
                  <a:pt x="115736" y="0"/>
                </a:moveTo>
                <a:moveTo>
                  <a:pt x="115736" y="0"/>
                </a:moveTo>
                <a:lnTo>
                  <a:pt x="2012073" y="0"/>
                </a:lnTo>
                <a:quadBezTo>
                  <a:pt x="2127809" y="0"/>
                  <a:pt x="2127809" y="115736"/>
                </a:quadBezTo>
                <a:lnTo>
                  <a:pt x="2127809" y="540803"/>
                </a:lnTo>
                <a:quadBezTo>
                  <a:pt x="2127809" y="656539"/>
                  <a:pt x="2012073" y="656539"/>
                </a:quadBezTo>
                <a:lnTo>
                  <a:pt x="115736" y="656539"/>
                </a:lnTo>
                <a:quadBezTo>
                  <a:pt x="0" y="656539"/>
                  <a:pt x="0" y="540803"/>
                </a:quadBezTo>
                <a:lnTo>
                  <a:pt x="0" y="115736"/>
                </a:lnTo>
                <a:quadBezTo>
                  <a:pt x="0" y="0"/>
                  <a:pt x="115736" y="0"/>
                </a:quadBezTo>
                <a:close/>
              </a:path>
            </a:pathLst>
          </a:custGeom>
          <a:solidFill>
            <a:srgbClr val="0078FF"/>
          </a:solidFill>
        </p:spPr>
      </p:sp>
      <p:sp>
        <p:nvSpPr>
          <p:cNvPr id="7" name="Text 5"/>
          <p:cNvSpPr/>
          <p:nvPr/>
        </p:nvSpPr>
        <p:spPr>
          <a:xfrm>
            <a:off x="1497553" y="1184756"/>
            <a:ext cx="810643" cy="78638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170" b="1" dirty="0">
                <a:solidFill>
                  <a:srgbClr val="0078FF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8" name="Shape 6"/>
          <p:cNvSpPr/>
          <p:nvPr/>
        </p:nvSpPr>
        <p:spPr>
          <a:xfrm>
            <a:off x="3432762" y="1024765"/>
            <a:ext cx="2278685" cy="3444553"/>
          </a:xfrm>
          <a:custGeom>
            <a:avLst/>
            <a:gdLst/>
            <a:ahLst/>
            <a:cxnLst/>
            <a:rect l="l" t="t" r="r" b="b"/>
            <a:pathLst>
              <a:path w="2278685" h="3444553">
                <a:moveTo>
                  <a:pt x="205206" y="0"/>
                </a:moveTo>
                <a:moveTo>
                  <a:pt x="205206" y="0"/>
                </a:moveTo>
                <a:lnTo>
                  <a:pt x="2073479" y="0"/>
                </a:lnTo>
                <a:quadBezTo>
                  <a:pt x="2278685" y="0"/>
                  <a:pt x="2278685" y="260976"/>
                </a:quadBezTo>
                <a:lnTo>
                  <a:pt x="2278685" y="3183577"/>
                </a:lnTo>
                <a:quadBezTo>
                  <a:pt x="2278685" y="3444553"/>
                  <a:pt x="2073479" y="3444553"/>
                </a:quadBezTo>
                <a:lnTo>
                  <a:pt x="205206" y="3444553"/>
                </a:lnTo>
                <a:quadBezTo>
                  <a:pt x="0" y="3444553"/>
                  <a:pt x="0" y="3183577"/>
                </a:quadBezTo>
                <a:lnTo>
                  <a:pt x="0" y="260976"/>
                </a:lnTo>
                <a:quadBezTo>
                  <a:pt x="0" y="0"/>
                  <a:pt x="205206" y="0"/>
                </a:quadBezTo>
                <a:close/>
              </a:path>
            </a:pathLst>
          </a:custGeom>
          <a:solidFill>
            <a:srgbClr val="0078FF">
              <a:alpha val="10196"/>
            </a:srgbClr>
          </a:solidFill>
          <a:ln w="9525">
            <a:solidFill>
              <a:srgbClr val="0078FF">
                <a:alpha val="70196"/>
              </a:srgbClr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3508200" y="3739554"/>
            <a:ext cx="2127809" cy="656539"/>
          </a:xfrm>
          <a:custGeom>
            <a:avLst/>
            <a:gdLst/>
            <a:ahLst/>
            <a:cxnLst/>
            <a:rect l="l" t="t" r="r" b="b"/>
            <a:pathLst>
              <a:path w="2127809" h="656539">
                <a:moveTo>
                  <a:pt x="115736" y="0"/>
                </a:moveTo>
                <a:moveTo>
                  <a:pt x="115736" y="0"/>
                </a:moveTo>
                <a:lnTo>
                  <a:pt x="2012073" y="0"/>
                </a:lnTo>
                <a:quadBezTo>
                  <a:pt x="2127809" y="0"/>
                  <a:pt x="2127809" y="115736"/>
                </a:quadBezTo>
                <a:lnTo>
                  <a:pt x="2127809" y="540803"/>
                </a:lnTo>
                <a:quadBezTo>
                  <a:pt x="2127809" y="656539"/>
                  <a:pt x="2012073" y="656539"/>
                </a:quadBezTo>
                <a:lnTo>
                  <a:pt x="115736" y="656539"/>
                </a:lnTo>
                <a:quadBezTo>
                  <a:pt x="0" y="656539"/>
                  <a:pt x="0" y="540803"/>
                </a:quadBezTo>
                <a:lnTo>
                  <a:pt x="0" y="115736"/>
                </a:lnTo>
                <a:quadBezTo>
                  <a:pt x="0" y="0"/>
                  <a:pt x="115736" y="0"/>
                </a:quadBezTo>
                <a:close/>
              </a:path>
            </a:pathLst>
          </a:custGeom>
          <a:solidFill>
            <a:srgbClr val="0078FF"/>
          </a:solidFill>
        </p:spPr>
      </p:sp>
      <p:sp>
        <p:nvSpPr>
          <p:cNvPr id="10" name="Text 8"/>
          <p:cNvSpPr/>
          <p:nvPr/>
        </p:nvSpPr>
        <p:spPr>
          <a:xfrm>
            <a:off x="4219361" y="1098891"/>
            <a:ext cx="810643" cy="78638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170" b="1" dirty="0">
                <a:solidFill>
                  <a:srgbClr val="0078FF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11" name="Shape 9"/>
          <p:cNvSpPr/>
          <p:nvPr/>
        </p:nvSpPr>
        <p:spPr>
          <a:xfrm>
            <a:off x="6111032" y="1024765"/>
            <a:ext cx="2278685" cy="3444553"/>
          </a:xfrm>
          <a:custGeom>
            <a:avLst/>
            <a:gdLst/>
            <a:ahLst/>
            <a:cxnLst/>
            <a:rect l="l" t="t" r="r" b="b"/>
            <a:pathLst>
              <a:path w="2278685" h="3444553">
                <a:moveTo>
                  <a:pt x="205206" y="0"/>
                </a:moveTo>
                <a:moveTo>
                  <a:pt x="205206" y="0"/>
                </a:moveTo>
                <a:lnTo>
                  <a:pt x="2073479" y="0"/>
                </a:lnTo>
                <a:quadBezTo>
                  <a:pt x="2278685" y="0"/>
                  <a:pt x="2278685" y="260976"/>
                </a:quadBezTo>
                <a:lnTo>
                  <a:pt x="2278685" y="3183577"/>
                </a:lnTo>
                <a:quadBezTo>
                  <a:pt x="2278685" y="3444553"/>
                  <a:pt x="2073479" y="3444553"/>
                </a:quadBezTo>
                <a:lnTo>
                  <a:pt x="205206" y="3444553"/>
                </a:lnTo>
                <a:quadBezTo>
                  <a:pt x="0" y="3444553"/>
                  <a:pt x="0" y="3183577"/>
                </a:quadBezTo>
                <a:lnTo>
                  <a:pt x="0" y="260976"/>
                </a:lnTo>
                <a:quadBezTo>
                  <a:pt x="0" y="0"/>
                  <a:pt x="205206" y="0"/>
                </a:quadBezTo>
                <a:close/>
              </a:path>
            </a:pathLst>
          </a:custGeom>
          <a:solidFill>
            <a:srgbClr val="0078FF">
              <a:alpha val="10196"/>
            </a:srgbClr>
          </a:solidFill>
          <a:ln w="9525">
            <a:solidFill>
              <a:srgbClr val="0078FF">
                <a:alpha val="70196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6186470" y="3739554"/>
            <a:ext cx="2127809" cy="656539"/>
          </a:xfrm>
          <a:custGeom>
            <a:avLst/>
            <a:gdLst/>
            <a:ahLst/>
            <a:cxnLst/>
            <a:rect l="l" t="t" r="r" b="b"/>
            <a:pathLst>
              <a:path w="2127809" h="656539">
                <a:moveTo>
                  <a:pt x="115736" y="0"/>
                </a:moveTo>
                <a:moveTo>
                  <a:pt x="115736" y="0"/>
                </a:moveTo>
                <a:lnTo>
                  <a:pt x="2012073" y="0"/>
                </a:lnTo>
                <a:quadBezTo>
                  <a:pt x="2127809" y="0"/>
                  <a:pt x="2127809" y="115736"/>
                </a:quadBezTo>
                <a:lnTo>
                  <a:pt x="2127809" y="540803"/>
                </a:lnTo>
                <a:quadBezTo>
                  <a:pt x="2127809" y="656539"/>
                  <a:pt x="2012073" y="656539"/>
                </a:quadBezTo>
                <a:lnTo>
                  <a:pt x="115736" y="656539"/>
                </a:lnTo>
                <a:quadBezTo>
                  <a:pt x="0" y="656539"/>
                  <a:pt x="0" y="540803"/>
                </a:quadBezTo>
                <a:lnTo>
                  <a:pt x="0" y="115736"/>
                </a:lnTo>
                <a:quadBezTo>
                  <a:pt x="0" y="0"/>
                  <a:pt x="115736" y="0"/>
                </a:quadBezTo>
                <a:close/>
              </a:path>
            </a:pathLst>
          </a:custGeom>
          <a:solidFill>
            <a:srgbClr val="0078FF"/>
          </a:solidFill>
        </p:spPr>
      </p:sp>
      <p:sp>
        <p:nvSpPr>
          <p:cNvPr id="13" name="Text 11"/>
          <p:cNvSpPr/>
          <p:nvPr/>
        </p:nvSpPr>
        <p:spPr>
          <a:xfrm>
            <a:off x="6845053" y="1184756"/>
            <a:ext cx="810643" cy="78638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170" b="1" dirty="0">
                <a:solidFill>
                  <a:srgbClr val="0078FF">
                    <a:alpha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14" name="Shape 12"/>
          <p:cNvSpPr/>
          <p:nvPr/>
        </p:nvSpPr>
        <p:spPr>
          <a:xfrm>
            <a:off x="3039117" y="3169918"/>
            <a:ext cx="402607" cy="0"/>
          </a:xfrm>
          <a:custGeom>
            <a:avLst/>
            <a:gdLst/>
            <a:ahLst/>
            <a:cxnLst/>
            <a:rect l="l" t="t" r="r" b="b"/>
            <a:pathLst>
              <a:path w="402607">
                <a:moveTo>
                  <a:pt x="0" y="0"/>
                </a:moveTo>
                <a:moveTo>
                  <a:pt x="0" y="0"/>
                </a:moveTo>
                <a:lnTo>
                  <a:pt x="402607" y="0"/>
                </a:lnTo>
              </a:path>
            </a:pathLst>
          </a:custGeom>
          <a:noFill/>
          <a:ln w="19050">
            <a:solidFill>
              <a:srgbClr val="0078FF"/>
            </a:solidFill>
            <a:prstDash val="solid"/>
            <a:headEnd type="none"/>
            <a:tailEnd type="none"/>
          </a:ln>
        </p:spPr>
      </p:sp>
      <p:sp>
        <p:nvSpPr>
          <p:cNvPr id="15" name="Shape 13"/>
          <p:cNvSpPr/>
          <p:nvPr/>
        </p:nvSpPr>
        <p:spPr>
          <a:xfrm>
            <a:off x="5708243" y="3169918"/>
            <a:ext cx="402607" cy="0"/>
          </a:xfrm>
          <a:custGeom>
            <a:avLst/>
            <a:gdLst/>
            <a:ahLst/>
            <a:cxnLst/>
            <a:rect l="l" t="t" r="r" b="b"/>
            <a:pathLst>
              <a:path w="402607">
                <a:moveTo>
                  <a:pt x="0" y="0"/>
                </a:moveTo>
                <a:moveTo>
                  <a:pt x="0" y="0"/>
                </a:moveTo>
                <a:lnTo>
                  <a:pt x="402607" y="0"/>
                </a:lnTo>
              </a:path>
            </a:pathLst>
          </a:custGeom>
          <a:noFill/>
          <a:ln w="19050">
            <a:solidFill>
              <a:srgbClr val="0078FF"/>
            </a:solidFill>
            <a:prstDash val="solid"/>
            <a:headEnd type="none"/>
            <a:tailEnd type="none"/>
          </a:ln>
        </p:spPr>
      </p:sp>
      <p:sp>
        <p:nvSpPr>
          <p:cNvPr id="16" name="Shape 14"/>
          <p:cNvSpPr/>
          <p:nvPr/>
        </p:nvSpPr>
        <p:spPr>
          <a:xfrm>
            <a:off x="8383984" y="3169918"/>
            <a:ext cx="756813" cy="0"/>
          </a:xfrm>
          <a:custGeom>
            <a:avLst/>
            <a:gdLst/>
            <a:ahLst/>
            <a:cxnLst/>
            <a:rect l="l" t="t" r="r" b="b"/>
            <a:pathLst>
              <a:path w="756813">
                <a:moveTo>
                  <a:pt x="0" y="0"/>
                </a:moveTo>
                <a:moveTo>
                  <a:pt x="0" y="0"/>
                </a:moveTo>
                <a:lnTo>
                  <a:pt x="756813" y="0"/>
                </a:lnTo>
              </a:path>
            </a:pathLst>
          </a:custGeom>
          <a:noFill/>
          <a:ln w="19050">
            <a:solidFill>
              <a:srgbClr val="0078FF"/>
            </a:solidFill>
            <a:prstDash val="solid"/>
            <a:headEnd type="none"/>
            <a:tailEnd type="none"/>
          </a:ln>
        </p:spPr>
      </p:sp>
      <p:sp>
        <p:nvSpPr>
          <p:cNvPr id="17" name="Text 15"/>
          <p:cNvSpPr/>
          <p:nvPr/>
        </p:nvSpPr>
        <p:spPr>
          <a:xfrm>
            <a:off x="911657" y="3880371"/>
            <a:ext cx="1981505" cy="374904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跨学科融合创新</a:t>
            </a:r>
            <a:endParaRPr lang="en-US" sz="1440" dirty="0"/>
          </a:p>
        </p:txBody>
      </p:sp>
      <p:sp>
        <p:nvSpPr>
          <p:cNvPr id="18" name="Text 16"/>
          <p:cNvSpPr/>
          <p:nvPr/>
        </p:nvSpPr>
        <p:spPr>
          <a:xfrm>
            <a:off x="816109" y="1971140"/>
            <a:ext cx="2173529" cy="12344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本研究将计算机科学、社会学、伦理学等多学科知识深度融合，打破学科壁垒，为AI伦理社会认知研究开辟新视角，助力全面剖析复杂问题。</a:t>
            </a:r>
            <a:endParaRPr lang="en-US" sz="1440" dirty="0"/>
          </a:p>
        </p:txBody>
      </p:sp>
      <p:sp>
        <p:nvSpPr>
          <p:cNvPr id="19" name="Text 17"/>
          <p:cNvSpPr/>
          <p:nvPr/>
        </p:nvSpPr>
        <p:spPr>
          <a:xfrm>
            <a:off x="3581248" y="3880371"/>
            <a:ext cx="1981712" cy="374904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多源数据整合优势</a:t>
            </a:r>
            <a:endParaRPr lang="en-US" sz="1440" dirty="0"/>
          </a:p>
        </p:txBody>
      </p:sp>
      <p:sp>
        <p:nvSpPr>
          <p:cNvPr id="20" name="Text 18"/>
          <p:cNvSpPr/>
          <p:nvPr/>
        </p:nvSpPr>
        <p:spPr>
          <a:xfrm>
            <a:off x="3537918" y="1702653"/>
            <a:ext cx="2173529" cy="144475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整合微博、知乎、Reddit 和 Twitter等多平台社交媒体数据及政策新闻信息，实现数据多元性，精准捕捉公众认知动态，使研究结果更具广度与深度，反映真实态势。</a:t>
            </a:r>
            <a:endParaRPr lang="en-US" sz="1440" dirty="0"/>
          </a:p>
        </p:txBody>
      </p:sp>
      <p:sp>
        <p:nvSpPr>
          <p:cNvPr id="21" name="Text 19"/>
          <p:cNvSpPr/>
          <p:nvPr/>
        </p:nvSpPr>
        <p:spPr>
          <a:xfrm>
            <a:off x="6259518" y="3894087"/>
            <a:ext cx="1981712" cy="347472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预测性与解释性并重</a:t>
            </a:r>
            <a:endParaRPr lang="en-US" sz="1440" dirty="0"/>
          </a:p>
        </p:txBody>
      </p:sp>
      <p:sp>
        <p:nvSpPr>
          <p:cNvPr id="22" name="Text 20"/>
          <p:cNvSpPr/>
          <p:nvPr/>
        </p:nvSpPr>
        <p:spPr>
          <a:xfrm>
            <a:off x="6163834" y="1971140"/>
            <a:ext cx="2173081" cy="1234440"/>
          </a:xfrm>
          <a:prstGeom prst="rect">
            <a:avLst/>
          </a:prstGeom>
          <a:noFill/>
        </p:spPr>
        <p:txBody>
          <a:bodyPr wrap="square" lIns="95250" tIns="95250" rIns="95250" bIns="95250" rtlCol="0" anchor="b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既构建模型预测公众态度趋势，又运用可解释性机器学习分析影响因素，让研究不仅知其然，更知其所以然，为决策提供有力依据。</a:t>
            </a:r>
            <a:endParaRPr lang="en-US" sz="144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361" y="81343"/>
            <a:ext cx="8877639" cy="6400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D4C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未来研究展望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202963" y="718381"/>
            <a:ext cx="8727393" cy="0"/>
          </a:xfrm>
          <a:custGeom>
            <a:avLst/>
            <a:gdLst/>
            <a:ahLst/>
            <a:cxnLst/>
            <a:rect l="l" t="t" r="r" b="b"/>
            <a:pathLst>
              <a:path w="8727393">
                <a:moveTo>
                  <a:pt x="0" y="0"/>
                </a:moveTo>
                <a:moveTo>
                  <a:pt x="0" y="0"/>
                </a:moveTo>
                <a:lnTo>
                  <a:pt x="8727393" y="0"/>
                </a:lnTo>
              </a:path>
            </a:pathLst>
          </a:custGeom>
          <a:noFill/>
          <a:ln w="9525">
            <a:solidFill>
              <a:srgbClr val="D0E8F9"/>
            </a:solidFill>
            <a:prstDash val="solid"/>
            <a:headEnd type="none"/>
            <a:tailEnd type="none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301" y="2593543"/>
            <a:ext cx="637489" cy="254995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585" y="1892808"/>
            <a:ext cx="4632350" cy="289499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3294250" y="2788878"/>
            <a:ext cx="480910" cy="480910"/>
          </a:xfrm>
          <a:custGeom>
            <a:avLst/>
            <a:gdLst/>
            <a:ahLst/>
            <a:cxnLst/>
            <a:rect l="l" t="t" r="r" b="b"/>
            <a:pathLst>
              <a:path w="480910" h="480910">
                <a:moveTo>
                  <a:pt x="240455" y="0"/>
                </a:moveTo>
                <a:moveTo>
                  <a:pt x="240455" y="0"/>
                </a:moveTo>
                <a:cubicBezTo>
                  <a:pt x="373166" y="0"/>
                  <a:pt x="480910" y="107744"/>
                  <a:pt x="480910" y="240455"/>
                </a:cubicBezTo>
                <a:cubicBezTo>
                  <a:pt x="480910" y="373166"/>
                  <a:pt x="373166" y="480910"/>
                  <a:pt x="240455" y="480910"/>
                </a:cubicBezTo>
                <a:cubicBezTo>
                  <a:pt x="107744" y="480910"/>
                  <a:pt x="0" y="373166"/>
                  <a:pt x="0" y="240455"/>
                </a:cubicBezTo>
                <a:cubicBezTo>
                  <a:pt x="0" y="107744"/>
                  <a:pt x="107744" y="0"/>
                  <a:pt x="240455" y="0"/>
                </a:cubicBezTo>
                <a:close/>
              </a:path>
            </a:pathLst>
          </a:custGeom>
          <a:solidFill>
            <a:srgbClr val="0078FF"/>
          </a:solidFill>
        </p:spPr>
      </p:sp>
      <p:sp>
        <p:nvSpPr>
          <p:cNvPr id="7" name="Shape 3"/>
          <p:cNvSpPr/>
          <p:nvPr/>
        </p:nvSpPr>
        <p:spPr>
          <a:xfrm>
            <a:off x="5378474" y="2777023"/>
            <a:ext cx="480910" cy="480910"/>
          </a:xfrm>
          <a:custGeom>
            <a:avLst/>
            <a:gdLst/>
            <a:ahLst/>
            <a:cxnLst/>
            <a:rect l="l" t="t" r="r" b="b"/>
            <a:pathLst>
              <a:path w="480910" h="480910">
                <a:moveTo>
                  <a:pt x="240455" y="0"/>
                </a:moveTo>
                <a:moveTo>
                  <a:pt x="240455" y="0"/>
                </a:moveTo>
                <a:cubicBezTo>
                  <a:pt x="373166" y="0"/>
                  <a:pt x="480910" y="107744"/>
                  <a:pt x="480910" y="240455"/>
                </a:cubicBezTo>
                <a:cubicBezTo>
                  <a:pt x="480910" y="373166"/>
                  <a:pt x="373166" y="480910"/>
                  <a:pt x="240455" y="480910"/>
                </a:cubicBezTo>
                <a:cubicBezTo>
                  <a:pt x="107744" y="480910"/>
                  <a:pt x="0" y="373166"/>
                  <a:pt x="0" y="240455"/>
                </a:cubicBezTo>
                <a:cubicBezTo>
                  <a:pt x="0" y="107744"/>
                  <a:pt x="107744" y="0"/>
                  <a:pt x="240455" y="0"/>
                </a:cubicBezTo>
                <a:close/>
              </a:path>
            </a:pathLst>
          </a:custGeom>
          <a:solidFill>
            <a:srgbClr val="0078FF"/>
          </a:solidFill>
        </p:spPr>
      </p:sp>
      <p:sp>
        <p:nvSpPr>
          <p:cNvPr id="8" name="Shape 4"/>
          <p:cNvSpPr/>
          <p:nvPr/>
        </p:nvSpPr>
        <p:spPr>
          <a:xfrm>
            <a:off x="4346880" y="2112633"/>
            <a:ext cx="480910" cy="480910"/>
          </a:xfrm>
          <a:custGeom>
            <a:avLst/>
            <a:gdLst/>
            <a:ahLst/>
            <a:cxnLst/>
            <a:rect l="l" t="t" r="r" b="b"/>
            <a:pathLst>
              <a:path w="480910" h="480910">
                <a:moveTo>
                  <a:pt x="240455" y="0"/>
                </a:moveTo>
                <a:moveTo>
                  <a:pt x="240455" y="0"/>
                </a:moveTo>
                <a:cubicBezTo>
                  <a:pt x="373166" y="0"/>
                  <a:pt x="480910" y="107744"/>
                  <a:pt x="480910" y="240455"/>
                </a:cubicBezTo>
                <a:cubicBezTo>
                  <a:pt x="480910" y="373166"/>
                  <a:pt x="373166" y="480910"/>
                  <a:pt x="240455" y="480910"/>
                </a:cubicBezTo>
                <a:cubicBezTo>
                  <a:pt x="107744" y="480910"/>
                  <a:pt x="0" y="373166"/>
                  <a:pt x="0" y="240455"/>
                </a:cubicBezTo>
                <a:cubicBezTo>
                  <a:pt x="0" y="107744"/>
                  <a:pt x="107744" y="0"/>
                  <a:pt x="240455" y="0"/>
                </a:cubicBezTo>
                <a:close/>
              </a:path>
            </a:pathLst>
          </a:custGeom>
          <a:solidFill>
            <a:srgbClr val="0090FF"/>
          </a:solidFill>
        </p:spPr>
      </p:sp>
      <p:sp>
        <p:nvSpPr>
          <p:cNvPr id="9" name="Text 5"/>
          <p:cNvSpPr/>
          <p:nvPr/>
        </p:nvSpPr>
        <p:spPr>
          <a:xfrm>
            <a:off x="257346" y="2353088"/>
            <a:ext cx="2841513" cy="374904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拓展数据收集范围</a:t>
            </a:r>
            <a:endParaRPr lang="en-US" sz="1440" dirty="0"/>
          </a:p>
        </p:txBody>
      </p:sp>
      <p:sp>
        <p:nvSpPr>
          <p:cNvPr id="10" name="Text 6"/>
          <p:cNvSpPr/>
          <p:nvPr/>
        </p:nvSpPr>
        <p:spPr>
          <a:xfrm>
            <a:off x="257346" y="2853842"/>
            <a:ext cx="2681770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未来研究将扩大数据收集范围，涵盖更多国家和地区的社交媒体平台及不同语言的数据，增强研究的全球代表性和跨文化比较深度。</a:t>
            </a:r>
            <a:endParaRPr lang="en-US" sz="1440" dirty="0"/>
          </a:p>
        </p:txBody>
      </p:sp>
      <p:sp>
        <p:nvSpPr>
          <p:cNvPr id="11" name="Text 7"/>
          <p:cNvSpPr/>
          <p:nvPr/>
        </p:nvSpPr>
        <p:spPr>
          <a:xfrm>
            <a:off x="1841548" y="825940"/>
            <a:ext cx="5492064" cy="38404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引入多学科方法</a:t>
            </a:r>
            <a:endParaRPr lang="en-US" sz="1440" dirty="0"/>
          </a:p>
        </p:txBody>
      </p:sp>
      <p:sp>
        <p:nvSpPr>
          <p:cNvPr id="12" name="Text 8"/>
          <p:cNvSpPr/>
          <p:nvPr/>
        </p:nvSpPr>
        <p:spPr>
          <a:xfrm>
            <a:off x="1841548" y="1093569"/>
            <a:ext cx="5492064" cy="6035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探索引入脑科学、心理学等多学科方法，深入探究公众对 AI 伦理的认知神经机制和心理动因，为研究提供新视角。</a:t>
            </a:r>
            <a:endParaRPr lang="en-US" sz="1440" dirty="0"/>
          </a:p>
        </p:txBody>
      </p:sp>
      <p:sp>
        <p:nvSpPr>
          <p:cNvPr id="13" name="Text 9"/>
          <p:cNvSpPr/>
          <p:nvPr/>
        </p:nvSpPr>
        <p:spPr>
          <a:xfrm>
            <a:off x="6108882" y="2353088"/>
            <a:ext cx="2810116" cy="374904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加强多方合作</a:t>
            </a:r>
            <a:endParaRPr lang="en-US" sz="1440" dirty="0"/>
          </a:p>
        </p:txBody>
      </p:sp>
      <p:sp>
        <p:nvSpPr>
          <p:cNvPr id="14" name="Text 10"/>
          <p:cNvSpPr/>
          <p:nvPr/>
        </p:nvSpPr>
        <p:spPr>
          <a:xfrm>
            <a:off x="6108882" y="2853842"/>
            <a:ext cx="2777773" cy="102412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加强与政策制定者、技术开发者、社会组织等利益相关者的合作，将研究成果转化为实际的政策建议和技术优化方案。</a:t>
            </a:r>
            <a:endParaRPr lang="en-US" sz="1440" dirty="0"/>
          </a:p>
        </p:txBody>
      </p:sp>
      <p:sp>
        <p:nvSpPr>
          <p:cNvPr id="15" name="Text 11"/>
          <p:cNvSpPr/>
          <p:nvPr/>
        </p:nvSpPr>
        <p:spPr>
          <a:xfrm>
            <a:off x="3294250" y="2773301"/>
            <a:ext cx="480910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</a:t>
            </a: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</a:t>
            </a:r>
            <a:endParaRPr lang="en-US" sz="1440" dirty="0"/>
          </a:p>
        </p:txBody>
      </p:sp>
      <p:sp>
        <p:nvSpPr>
          <p:cNvPr id="16" name="Text 12"/>
          <p:cNvSpPr/>
          <p:nvPr/>
        </p:nvSpPr>
        <p:spPr>
          <a:xfrm>
            <a:off x="5378474" y="2761446"/>
            <a:ext cx="480910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17" name="Text 13"/>
          <p:cNvSpPr/>
          <p:nvPr/>
        </p:nvSpPr>
        <p:spPr>
          <a:xfrm>
            <a:off x="4346880" y="2097056"/>
            <a:ext cx="480910" cy="512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3235" y="-75100"/>
            <a:ext cx="2161936" cy="25694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2095" b="1" dirty="0">
                <a:solidFill>
                  <a:srgbClr val="0D4C95">
                    <a:alpha val="30000"/>
                  </a:srgbClr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01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2752053" y="815868"/>
            <a:ext cx="5189801" cy="78638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170" b="1" dirty="0">
                <a:solidFill>
                  <a:srgbClr val="D0E8F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研究背景与意义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2529040" y="632391"/>
            <a:ext cx="0" cy="1095009"/>
          </a:xfrm>
          <a:custGeom>
            <a:avLst/>
            <a:gdLst/>
            <a:ahLst/>
            <a:cxnLst/>
            <a:rect l="l" t="t" r="r" b="b"/>
            <a:pathLst>
              <a:path h="1095009">
                <a:moveTo>
                  <a:pt x="0" y="0"/>
                </a:moveTo>
                <a:moveTo>
                  <a:pt x="0" y="0"/>
                </a:moveTo>
                <a:lnTo>
                  <a:pt x="0" y="1095009"/>
                </a:lnTo>
              </a:path>
            </a:pathLst>
          </a:custGeom>
          <a:noFill/>
          <a:ln w="19050">
            <a:solidFill>
              <a:srgbClr val="084077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3235" y="-75100"/>
            <a:ext cx="2161936" cy="25694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2095" b="1" dirty="0">
                <a:solidFill>
                  <a:srgbClr val="0D4C95">
                    <a:alpha val="30000"/>
                  </a:srgbClr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08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2752053" y="815868"/>
            <a:ext cx="5189801" cy="78638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170" b="1" dirty="0">
                <a:solidFill>
                  <a:srgbClr val="D0E8F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参考文献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2529040" y="632391"/>
            <a:ext cx="0" cy="1095009"/>
          </a:xfrm>
          <a:custGeom>
            <a:avLst/>
            <a:gdLst/>
            <a:ahLst/>
            <a:cxnLst/>
            <a:rect l="l" t="t" r="r" b="b"/>
            <a:pathLst>
              <a:path h="1095009">
                <a:moveTo>
                  <a:pt x="0" y="0"/>
                </a:moveTo>
                <a:moveTo>
                  <a:pt x="0" y="0"/>
                </a:moveTo>
                <a:lnTo>
                  <a:pt x="0" y="1095009"/>
                </a:lnTo>
              </a:path>
            </a:pathLst>
          </a:custGeom>
          <a:noFill/>
          <a:ln w="19050">
            <a:solidFill>
              <a:srgbClr val="084077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361" y="81343"/>
            <a:ext cx="8877639" cy="6400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D4C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核心参考文献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202963" y="718381"/>
            <a:ext cx="8727393" cy="0"/>
          </a:xfrm>
          <a:custGeom>
            <a:avLst/>
            <a:gdLst/>
            <a:ahLst/>
            <a:cxnLst/>
            <a:rect l="l" t="t" r="r" b="b"/>
            <a:pathLst>
              <a:path w="8727393">
                <a:moveTo>
                  <a:pt x="0" y="0"/>
                </a:moveTo>
                <a:moveTo>
                  <a:pt x="0" y="0"/>
                </a:moveTo>
                <a:lnTo>
                  <a:pt x="8727393" y="0"/>
                </a:lnTo>
              </a:path>
            </a:pathLst>
          </a:custGeom>
          <a:noFill/>
          <a:ln w="9525">
            <a:solidFill>
              <a:srgbClr val="D0E8F9"/>
            </a:solidFill>
            <a:prstDash val="solid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>
          <a:xfrm>
            <a:off x="6257372" y="1047877"/>
            <a:ext cx="2425553" cy="3557553"/>
          </a:xfrm>
          <a:custGeom>
            <a:avLst/>
            <a:gdLst/>
            <a:ahLst/>
            <a:cxnLst/>
            <a:rect l="l" t="t" r="r" b="b"/>
            <a:pathLst>
              <a:path w="2425553" h="3557553">
                <a:moveTo>
                  <a:pt x="0" y="0"/>
                </a:moveTo>
                <a:moveTo>
                  <a:pt x="0" y="0"/>
                </a:moveTo>
                <a:lnTo>
                  <a:pt x="2425553" y="0"/>
                </a:lnTo>
                <a:lnTo>
                  <a:pt x="2425553" y="3557553"/>
                </a:lnTo>
                <a:lnTo>
                  <a:pt x="0" y="3557553"/>
                </a:lnTo>
                <a:close/>
              </a:path>
            </a:pathLst>
          </a:custGeom>
          <a:solidFill>
            <a:srgbClr val="0078FF">
              <a:alpha val="0"/>
            </a:srgbClr>
          </a:solidFill>
          <a:ln w="19050">
            <a:solidFill>
              <a:srgbClr val="0078F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306491" y="1047877"/>
            <a:ext cx="2425553" cy="3557553"/>
          </a:xfrm>
          <a:custGeom>
            <a:avLst/>
            <a:gdLst/>
            <a:ahLst/>
            <a:cxnLst/>
            <a:rect l="l" t="t" r="r" b="b"/>
            <a:pathLst>
              <a:path w="2425553" h="3557553">
                <a:moveTo>
                  <a:pt x="0" y="0"/>
                </a:moveTo>
                <a:moveTo>
                  <a:pt x="0" y="0"/>
                </a:moveTo>
                <a:lnTo>
                  <a:pt x="2425553" y="0"/>
                </a:lnTo>
                <a:lnTo>
                  <a:pt x="2425553" y="3557553"/>
                </a:lnTo>
                <a:lnTo>
                  <a:pt x="0" y="3557553"/>
                </a:lnTo>
                <a:close/>
              </a:path>
            </a:pathLst>
          </a:custGeom>
          <a:solidFill>
            <a:srgbClr val="0078FF">
              <a:alpha val="0"/>
            </a:srgbClr>
          </a:solidFill>
          <a:ln w="19050">
            <a:solidFill>
              <a:srgbClr val="0090FF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788" y="1249753"/>
            <a:ext cx="625013" cy="625013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500" y="1249753"/>
            <a:ext cx="609297" cy="609297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406585" y="1047877"/>
            <a:ext cx="2425553" cy="3557553"/>
          </a:xfrm>
          <a:custGeom>
            <a:avLst/>
            <a:gdLst/>
            <a:ahLst/>
            <a:cxnLst/>
            <a:rect l="l" t="t" r="r" b="b"/>
            <a:pathLst>
              <a:path w="2425553" h="3557553">
                <a:moveTo>
                  <a:pt x="0" y="0"/>
                </a:moveTo>
                <a:moveTo>
                  <a:pt x="0" y="0"/>
                </a:moveTo>
                <a:lnTo>
                  <a:pt x="2425553" y="0"/>
                </a:lnTo>
                <a:lnTo>
                  <a:pt x="2425553" y="3557553"/>
                </a:lnTo>
                <a:lnTo>
                  <a:pt x="0" y="3557553"/>
                </a:lnTo>
                <a:close/>
              </a:path>
            </a:pathLst>
          </a:custGeom>
          <a:solidFill>
            <a:srgbClr val="0078FF">
              <a:alpha val="0"/>
            </a:srgbClr>
          </a:solidFill>
          <a:ln w="19050">
            <a:solidFill>
              <a:srgbClr val="0078F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165" y="1307883"/>
            <a:ext cx="566883" cy="566883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269764" y="4280507"/>
            <a:ext cx="2753685" cy="251251"/>
          </a:xfrm>
          <a:custGeom>
            <a:avLst/>
            <a:gdLst/>
            <a:ahLst/>
            <a:cxnLst/>
            <a:rect l="l" t="t" r="r" b="b"/>
            <a:pathLst>
              <a:path w="2753685" h="251251">
                <a:moveTo>
                  <a:pt x="0" y="0"/>
                </a:moveTo>
                <a:moveTo>
                  <a:pt x="0" y="0"/>
                </a:moveTo>
                <a:lnTo>
                  <a:pt x="2753685" y="0"/>
                </a:lnTo>
                <a:lnTo>
                  <a:pt x="2753685" y="251251"/>
                </a:lnTo>
                <a:lnTo>
                  <a:pt x="0" y="251251"/>
                </a:lnTo>
                <a:close/>
              </a:path>
            </a:pathLst>
          </a:custGeom>
          <a:solidFill>
            <a:srgbClr val="0078FF"/>
          </a:solidFill>
        </p:spPr>
      </p:sp>
      <p:sp>
        <p:nvSpPr>
          <p:cNvPr id="11" name="Shape 6"/>
          <p:cNvSpPr/>
          <p:nvPr/>
        </p:nvSpPr>
        <p:spPr>
          <a:xfrm>
            <a:off x="3169671" y="4280507"/>
            <a:ext cx="2753685" cy="251251"/>
          </a:xfrm>
          <a:custGeom>
            <a:avLst/>
            <a:gdLst/>
            <a:ahLst/>
            <a:cxnLst/>
            <a:rect l="l" t="t" r="r" b="b"/>
            <a:pathLst>
              <a:path w="2753685" h="251251">
                <a:moveTo>
                  <a:pt x="0" y="0"/>
                </a:moveTo>
                <a:moveTo>
                  <a:pt x="0" y="0"/>
                </a:moveTo>
                <a:lnTo>
                  <a:pt x="2753685" y="0"/>
                </a:lnTo>
                <a:lnTo>
                  <a:pt x="2753685" y="251251"/>
                </a:lnTo>
                <a:lnTo>
                  <a:pt x="0" y="251251"/>
                </a:lnTo>
                <a:close/>
              </a:path>
            </a:pathLst>
          </a:custGeom>
          <a:solidFill>
            <a:srgbClr val="0090FF"/>
          </a:solidFill>
        </p:spPr>
      </p:sp>
      <p:sp>
        <p:nvSpPr>
          <p:cNvPr id="12" name="Shape 7"/>
          <p:cNvSpPr/>
          <p:nvPr/>
        </p:nvSpPr>
        <p:spPr>
          <a:xfrm>
            <a:off x="6120551" y="4280507"/>
            <a:ext cx="2753685" cy="251251"/>
          </a:xfrm>
          <a:custGeom>
            <a:avLst/>
            <a:gdLst/>
            <a:ahLst/>
            <a:cxnLst/>
            <a:rect l="l" t="t" r="r" b="b"/>
            <a:pathLst>
              <a:path w="2753685" h="251251">
                <a:moveTo>
                  <a:pt x="0" y="0"/>
                </a:moveTo>
                <a:moveTo>
                  <a:pt x="0" y="0"/>
                </a:moveTo>
                <a:lnTo>
                  <a:pt x="2753685" y="0"/>
                </a:lnTo>
                <a:lnTo>
                  <a:pt x="2753685" y="251251"/>
                </a:lnTo>
                <a:lnTo>
                  <a:pt x="0" y="251251"/>
                </a:lnTo>
                <a:close/>
              </a:path>
            </a:pathLst>
          </a:custGeom>
          <a:solidFill>
            <a:srgbClr val="0078FF"/>
          </a:solidFill>
        </p:spPr>
      </p:sp>
      <p:sp>
        <p:nvSpPr>
          <p:cNvPr id="13" name="Text 8"/>
          <p:cNvSpPr/>
          <p:nvPr/>
        </p:nvSpPr>
        <p:spPr>
          <a:xfrm>
            <a:off x="422752" y="2129591"/>
            <a:ext cx="2417503" cy="389722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7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经典AI伦理著作</a:t>
            </a:r>
            <a:endParaRPr lang="en-US" sz="1440" dirty="0"/>
          </a:p>
        </p:txBody>
      </p:sp>
      <p:sp>
        <p:nvSpPr>
          <p:cNvPr id="14" name="Text 9"/>
          <p:cNvSpPr/>
          <p:nvPr/>
        </p:nvSpPr>
        <p:spPr>
          <a:xfrm>
            <a:off x="541522" y="2697365"/>
            <a:ext cx="2176004" cy="17465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Crawford, K. (2021). Atlas of AI: Power, Politics, and the Planetary Costs of Artificial Intelligence. Yale University Press.</a:t>
            </a:r>
            <a:endParaRPr lang="en-US" sz="1440" dirty="0"/>
          </a:p>
        </p:txBody>
      </p:sp>
      <p:sp>
        <p:nvSpPr>
          <p:cNvPr id="15" name="Text 10"/>
          <p:cNvSpPr/>
          <p:nvPr/>
        </p:nvSpPr>
        <p:spPr>
          <a:xfrm>
            <a:off x="3322658" y="2129591"/>
            <a:ext cx="2417503" cy="389722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9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前沿技术论文</a:t>
            </a:r>
            <a:endParaRPr lang="en-US" sz="1440" dirty="0"/>
          </a:p>
        </p:txBody>
      </p:sp>
      <p:sp>
        <p:nvSpPr>
          <p:cNvPr id="16" name="Text 11"/>
          <p:cNvSpPr/>
          <p:nvPr/>
        </p:nvSpPr>
        <p:spPr>
          <a:xfrm>
            <a:off x="3441429" y="2697365"/>
            <a:ext cx="2176004" cy="16550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Devlin, J., Chang, M.-W., Lee, K., &amp; Toutanova, K. (2019). BERT: Pre-training of Deep Bidirectional Transformers for Language Understanding.arXiv:1810.04805.</a:t>
            </a:r>
            <a:endParaRPr lang="en-US" sz="1440" dirty="0"/>
          </a:p>
        </p:txBody>
      </p:sp>
      <p:sp>
        <p:nvSpPr>
          <p:cNvPr id="17" name="Text 12"/>
          <p:cNvSpPr/>
          <p:nvPr/>
        </p:nvSpPr>
        <p:spPr>
          <a:xfrm>
            <a:off x="6273538" y="2129591"/>
            <a:ext cx="2417503" cy="389722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7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社会学研究典范</a:t>
            </a:r>
            <a:endParaRPr lang="en-US" sz="1440" dirty="0"/>
          </a:p>
        </p:txBody>
      </p:sp>
      <p:sp>
        <p:nvSpPr>
          <p:cNvPr id="18" name="Text 13"/>
          <p:cNvSpPr/>
          <p:nvPr/>
        </p:nvSpPr>
        <p:spPr>
          <a:xfrm>
            <a:off x="6392309" y="2697365"/>
            <a:ext cx="2176004" cy="144475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Bail, C. A. (2023). Can generative AI improve social science? Proceedings of the National Academy of Sciences, 120(13), e2218523120</a:t>
            </a:r>
            <a:endParaRPr lang="en-US" sz="144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3235" y="-75100"/>
            <a:ext cx="2161936" cy="25694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2095" b="1" dirty="0">
                <a:solidFill>
                  <a:srgbClr val="0D4C95">
                    <a:alpha val="30000"/>
                  </a:srgbClr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09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2752053" y="815868"/>
            <a:ext cx="5189801" cy="78638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170" b="1" dirty="0">
                <a:solidFill>
                  <a:srgbClr val="D0E8F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Q&amp;A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2529040" y="632391"/>
            <a:ext cx="0" cy="1095009"/>
          </a:xfrm>
          <a:custGeom>
            <a:avLst/>
            <a:gdLst/>
            <a:ahLst/>
            <a:cxnLst/>
            <a:rect l="l" t="t" r="r" b="b"/>
            <a:pathLst>
              <a:path h="1095009">
                <a:moveTo>
                  <a:pt x="0" y="0"/>
                </a:moveTo>
                <a:moveTo>
                  <a:pt x="0" y="0"/>
                </a:moveTo>
                <a:lnTo>
                  <a:pt x="0" y="1095009"/>
                </a:lnTo>
              </a:path>
            </a:pathLst>
          </a:custGeom>
          <a:noFill/>
          <a:ln w="19050">
            <a:solidFill>
              <a:srgbClr val="084077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361" y="81343"/>
            <a:ext cx="8877639" cy="6400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D4C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预留提问时间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202963" y="718381"/>
            <a:ext cx="8727393" cy="0"/>
          </a:xfrm>
          <a:custGeom>
            <a:avLst/>
            <a:gdLst/>
            <a:ahLst/>
            <a:cxnLst/>
            <a:rect l="l" t="t" r="r" b="b"/>
            <a:pathLst>
              <a:path w="8727393">
                <a:moveTo>
                  <a:pt x="0" y="0"/>
                </a:moveTo>
                <a:moveTo>
                  <a:pt x="0" y="0"/>
                </a:moveTo>
                <a:lnTo>
                  <a:pt x="8727393" y="0"/>
                </a:lnTo>
              </a:path>
            </a:pathLst>
          </a:custGeom>
          <a:noFill/>
          <a:ln w="9525">
            <a:solidFill>
              <a:srgbClr val="D0E8F9"/>
            </a:solidFill>
            <a:prstDash val="solid"/>
            <a:headEnd type="none"/>
            <a:tailEnd type="none"/>
          </a:ln>
        </p:spPr>
      </p:sp>
      <p:pic>
        <p:nvPicPr>
          <p:cNvPr id="4" name="Image 0" descr="https://sgw-dx.xf-yun.com/api/v1/sparkdesk/_1748239160809629e8194715f4b0da302ad6ba08bb458.jpg?authorization=c2ltcGxlLWp3dCBhaz1zcGFya2Rlc2s4MDAwMDAwMDAwMDE7ZXhwPTMzMjUwMzkxNjA7YWxnbz1obWFjLXNoYTI1NjtzaWc9cnQ5Ym8xNmo1NjVQMlBDVWtHS3FqUCtCK0tVYzdRMjBNaW5MVXplRXpIST0=&amp;x_location=7YfmxI7B7uKO7jlRxIftd6UXfLD=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84164" y="1227057"/>
            <a:ext cx="3031236" cy="3031236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78086" y="1104808"/>
            <a:ext cx="615117" cy="615117"/>
          </a:xfrm>
          <a:custGeom>
            <a:avLst/>
            <a:gdLst/>
            <a:ahLst/>
            <a:cxnLst/>
            <a:rect l="l" t="t" r="r" b="b"/>
            <a:pathLst>
              <a:path w="615117" h="615117">
                <a:moveTo>
                  <a:pt x="307559" y="0"/>
                </a:moveTo>
                <a:moveTo>
                  <a:pt x="307559" y="0"/>
                </a:moveTo>
                <a:cubicBezTo>
                  <a:pt x="477305" y="0"/>
                  <a:pt x="615117" y="137812"/>
                  <a:pt x="615117" y="307559"/>
                </a:cubicBezTo>
                <a:cubicBezTo>
                  <a:pt x="615117" y="477305"/>
                  <a:pt x="477305" y="615117"/>
                  <a:pt x="307559" y="615117"/>
                </a:cubicBezTo>
                <a:cubicBezTo>
                  <a:pt x="137812" y="615117"/>
                  <a:pt x="0" y="477305"/>
                  <a:pt x="0" y="307559"/>
                </a:cubicBezTo>
                <a:cubicBezTo>
                  <a:pt x="0" y="137812"/>
                  <a:pt x="137812" y="0"/>
                  <a:pt x="307559" y="0"/>
                </a:cubicBezTo>
                <a:close/>
              </a:path>
            </a:pathLst>
          </a:custGeom>
          <a:solidFill>
            <a:srgbClr val="0078FF"/>
          </a:solidFill>
        </p:spPr>
      </p:sp>
      <p:sp>
        <p:nvSpPr>
          <p:cNvPr id="6" name="Text 3"/>
          <p:cNvSpPr/>
          <p:nvPr/>
        </p:nvSpPr>
        <p:spPr>
          <a:xfrm>
            <a:off x="228600" y="1087755"/>
            <a:ext cx="714089" cy="64922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</a:t>
            </a:r>
            <a:endParaRPr lang="en-US" sz="1440" dirty="0"/>
          </a:p>
        </p:txBody>
      </p:sp>
      <p:sp>
        <p:nvSpPr>
          <p:cNvPr id="7" name="Text 4"/>
          <p:cNvSpPr/>
          <p:nvPr/>
        </p:nvSpPr>
        <p:spPr>
          <a:xfrm>
            <a:off x="1015608" y="971025"/>
            <a:ext cx="4744222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互动交流环节</a:t>
            </a:r>
            <a:endParaRPr lang="en-US" sz="1440" dirty="0"/>
          </a:p>
        </p:txBody>
      </p:sp>
      <p:sp>
        <p:nvSpPr>
          <p:cNvPr id="8" name="Text 5"/>
          <p:cNvSpPr/>
          <p:nvPr/>
        </p:nvSpPr>
        <p:spPr>
          <a:xfrm>
            <a:off x="1015608" y="1291065"/>
            <a:ext cx="4734829" cy="6035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此环节为观众与研究者搭建沟通桥梁，观众可就研究内容、方法、成果等提出疑问，研究者现场解答，促进知识共享与思想碰撞。</a:t>
            </a:r>
            <a:endParaRPr lang="en-US" sz="1440" dirty="0"/>
          </a:p>
        </p:txBody>
      </p:sp>
      <p:sp>
        <p:nvSpPr>
          <p:cNvPr id="9" name="Shape 6"/>
          <p:cNvSpPr/>
          <p:nvPr/>
        </p:nvSpPr>
        <p:spPr>
          <a:xfrm>
            <a:off x="278086" y="2415847"/>
            <a:ext cx="615117" cy="615117"/>
          </a:xfrm>
          <a:custGeom>
            <a:avLst/>
            <a:gdLst/>
            <a:ahLst/>
            <a:cxnLst/>
            <a:rect l="l" t="t" r="r" b="b"/>
            <a:pathLst>
              <a:path w="615117" h="615117">
                <a:moveTo>
                  <a:pt x="307559" y="0"/>
                </a:moveTo>
                <a:moveTo>
                  <a:pt x="307559" y="0"/>
                </a:moveTo>
                <a:cubicBezTo>
                  <a:pt x="477305" y="0"/>
                  <a:pt x="615117" y="137812"/>
                  <a:pt x="615117" y="307559"/>
                </a:cubicBezTo>
                <a:cubicBezTo>
                  <a:pt x="615117" y="477305"/>
                  <a:pt x="477305" y="615117"/>
                  <a:pt x="307559" y="615117"/>
                </a:cubicBezTo>
                <a:cubicBezTo>
                  <a:pt x="137812" y="615117"/>
                  <a:pt x="0" y="477305"/>
                  <a:pt x="0" y="307559"/>
                </a:cubicBezTo>
                <a:cubicBezTo>
                  <a:pt x="0" y="137812"/>
                  <a:pt x="137812" y="0"/>
                  <a:pt x="307559" y="0"/>
                </a:cubicBezTo>
                <a:close/>
              </a:path>
            </a:pathLst>
          </a:custGeom>
          <a:solidFill>
            <a:srgbClr val="0078FF"/>
          </a:solidFill>
        </p:spPr>
      </p:sp>
      <p:sp>
        <p:nvSpPr>
          <p:cNvPr id="10" name="Text 7"/>
          <p:cNvSpPr/>
          <p:nvPr/>
        </p:nvSpPr>
        <p:spPr>
          <a:xfrm>
            <a:off x="228600" y="2398793"/>
            <a:ext cx="714089" cy="64922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</a:t>
            </a:r>
            <a:endParaRPr lang="en-US" sz="1440" dirty="0"/>
          </a:p>
        </p:txBody>
      </p:sp>
      <p:sp>
        <p:nvSpPr>
          <p:cNvPr id="11" name="Text 8"/>
          <p:cNvSpPr/>
          <p:nvPr/>
        </p:nvSpPr>
        <p:spPr>
          <a:xfrm>
            <a:off x="1015608" y="2277492"/>
            <a:ext cx="4744222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答疑解惑时刻</a:t>
            </a:r>
            <a:endParaRPr lang="en-US" sz="1440" dirty="0"/>
          </a:p>
        </p:txBody>
      </p:sp>
      <p:sp>
        <p:nvSpPr>
          <p:cNvPr id="12" name="Text 9"/>
          <p:cNvSpPr/>
          <p:nvPr/>
        </p:nvSpPr>
        <p:spPr>
          <a:xfrm>
            <a:off x="1015608" y="2606676"/>
            <a:ext cx="4730999" cy="6035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预留专门时间用于回应观众关切，无论是对理论的困惑还是实践应用的探讨，都能在此获得精准阐释，助力观众深入理解研究。</a:t>
            </a:r>
            <a:endParaRPr lang="en-US" sz="1440" dirty="0"/>
          </a:p>
        </p:txBody>
      </p:sp>
      <p:sp>
        <p:nvSpPr>
          <p:cNvPr id="13" name="Shape 10"/>
          <p:cNvSpPr/>
          <p:nvPr/>
        </p:nvSpPr>
        <p:spPr>
          <a:xfrm>
            <a:off x="278086" y="3701792"/>
            <a:ext cx="615117" cy="615117"/>
          </a:xfrm>
          <a:custGeom>
            <a:avLst/>
            <a:gdLst/>
            <a:ahLst/>
            <a:cxnLst/>
            <a:rect l="l" t="t" r="r" b="b"/>
            <a:pathLst>
              <a:path w="615117" h="615117">
                <a:moveTo>
                  <a:pt x="307559" y="0"/>
                </a:moveTo>
                <a:moveTo>
                  <a:pt x="307559" y="0"/>
                </a:moveTo>
                <a:cubicBezTo>
                  <a:pt x="477305" y="0"/>
                  <a:pt x="615117" y="137812"/>
                  <a:pt x="615117" y="307559"/>
                </a:cubicBezTo>
                <a:cubicBezTo>
                  <a:pt x="615117" y="477305"/>
                  <a:pt x="477305" y="615117"/>
                  <a:pt x="307559" y="615117"/>
                </a:cubicBezTo>
                <a:cubicBezTo>
                  <a:pt x="137812" y="615117"/>
                  <a:pt x="0" y="477305"/>
                  <a:pt x="0" y="307559"/>
                </a:cubicBezTo>
                <a:cubicBezTo>
                  <a:pt x="0" y="137812"/>
                  <a:pt x="137812" y="0"/>
                  <a:pt x="307559" y="0"/>
                </a:cubicBezTo>
                <a:close/>
              </a:path>
            </a:pathLst>
          </a:custGeom>
          <a:solidFill>
            <a:srgbClr val="0078FF"/>
          </a:solidFill>
        </p:spPr>
      </p:sp>
      <p:sp>
        <p:nvSpPr>
          <p:cNvPr id="14" name="Text 11"/>
          <p:cNvSpPr/>
          <p:nvPr/>
        </p:nvSpPr>
        <p:spPr>
          <a:xfrm>
            <a:off x="228600" y="3684738"/>
            <a:ext cx="714089" cy="64922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</a:t>
            </a:r>
            <a:endParaRPr lang="en-US" sz="1440" dirty="0"/>
          </a:p>
        </p:txBody>
      </p:sp>
      <p:sp>
        <p:nvSpPr>
          <p:cNvPr id="15" name="Text 12"/>
          <p:cNvSpPr/>
          <p:nvPr/>
        </p:nvSpPr>
        <p:spPr>
          <a:xfrm>
            <a:off x="1015608" y="3593102"/>
            <a:ext cx="4744222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知识深化交流</a:t>
            </a:r>
            <a:endParaRPr lang="en-US" sz="1440" dirty="0"/>
          </a:p>
        </p:txBody>
      </p:sp>
      <p:sp>
        <p:nvSpPr>
          <p:cNvPr id="16" name="Text 13"/>
          <p:cNvSpPr/>
          <p:nvPr/>
        </p:nvSpPr>
        <p:spPr>
          <a:xfrm>
            <a:off x="1015608" y="3922286"/>
            <a:ext cx="4743644" cy="6035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通过提问与回答，进一步挖掘研究细节，拓展研究边界，让参与者在交流中巩固知识，为后续研究或应用提供思路启发。</a:t>
            </a:r>
            <a:endParaRPr lang="en-US" sz="144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519" y="1535779"/>
            <a:ext cx="4798796" cy="168249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7630" b="1" dirty="0">
                <a:solidFill>
                  <a:srgbClr val="D0E8F9">
                    <a:alpha val="10000"/>
                  </a:srgbClr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THANKS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1026313" y="821414"/>
            <a:ext cx="4313208" cy="163677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734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谢谢</a:t>
            </a:r>
            <a:endParaRPr lang="en-US" sz="14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361" y="81343"/>
            <a:ext cx="8877639" cy="6400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D4C95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AI</a:t>
            </a:r>
            <a:r>
              <a:rPr lang="en-US" sz="2305" b="1" dirty="0">
                <a:solidFill>
                  <a:srgbClr val="0D4C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技术发展伦理争议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202963" y="718381"/>
            <a:ext cx="8727393" cy="0"/>
          </a:xfrm>
          <a:custGeom>
            <a:avLst/>
            <a:gdLst/>
            <a:ahLst/>
            <a:cxnLst/>
            <a:rect l="l" t="t" r="r" b="b"/>
            <a:pathLst>
              <a:path w="8727393">
                <a:moveTo>
                  <a:pt x="0" y="0"/>
                </a:moveTo>
                <a:moveTo>
                  <a:pt x="0" y="0"/>
                </a:moveTo>
                <a:lnTo>
                  <a:pt x="8727393" y="0"/>
                </a:lnTo>
              </a:path>
            </a:pathLst>
          </a:custGeom>
          <a:noFill/>
          <a:ln w="9525">
            <a:solidFill>
              <a:srgbClr val="D0E8F9"/>
            </a:solidFill>
            <a:prstDash val="solid"/>
            <a:headEnd type="none"/>
            <a:tailEnd type="none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742" y="3533242"/>
            <a:ext cx="5076120" cy="9144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664" y="2361116"/>
            <a:ext cx="5052184" cy="91440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297" y="1189396"/>
            <a:ext cx="5076566" cy="914400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266152" y="958648"/>
            <a:ext cx="3099446" cy="3719335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126" y="2119543"/>
            <a:ext cx="1035220" cy="1397547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7570" y="2361116"/>
            <a:ext cx="4830775" cy="914400"/>
          </a:xfrm>
          <a:prstGeom prst="rect">
            <a:avLst/>
          </a:prstGeom>
        </p:spPr>
      </p:pic>
      <p:sp>
        <p:nvSpPr>
          <p:cNvPr id="10" name="Shape 2"/>
          <p:cNvSpPr/>
          <p:nvPr/>
        </p:nvSpPr>
        <p:spPr>
          <a:xfrm>
            <a:off x="3031322" y="2484040"/>
            <a:ext cx="668552" cy="668552"/>
          </a:xfrm>
          <a:custGeom>
            <a:avLst/>
            <a:gdLst/>
            <a:ahLst/>
            <a:cxnLst/>
            <a:rect l="l" t="t" r="r" b="b"/>
            <a:pathLst>
              <a:path w="668552" h="668552">
                <a:moveTo>
                  <a:pt x="334276" y="0"/>
                </a:moveTo>
                <a:moveTo>
                  <a:pt x="334276" y="0"/>
                </a:moveTo>
                <a:cubicBezTo>
                  <a:pt x="518768" y="0"/>
                  <a:pt x="668552" y="149784"/>
                  <a:pt x="668552" y="334276"/>
                </a:cubicBezTo>
                <a:cubicBezTo>
                  <a:pt x="668552" y="518768"/>
                  <a:pt x="518768" y="668552"/>
                  <a:pt x="334276" y="668552"/>
                </a:cubicBezTo>
                <a:cubicBezTo>
                  <a:pt x="149784" y="668552"/>
                  <a:pt x="0" y="518768"/>
                  <a:pt x="0" y="334276"/>
                </a:cubicBezTo>
                <a:cubicBezTo>
                  <a:pt x="0" y="149784"/>
                  <a:pt x="149784" y="0"/>
                  <a:pt x="33427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1" name="Text 3"/>
          <p:cNvSpPr/>
          <p:nvPr/>
        </p:nvSpPr>
        <p:spPr>
          <a:xfrm>
            <a:off x="2935858" y="2493704"/>
            <a:ext cx="859481" cy="649224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009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436" y="3533242"/>
            <a:ext cx="4830775" cy="914400"/>
          </a:xfrm>
          <a:prstGeom prst="rect">
            <a:avLst/>
          </a:prstGeom>
        </p:spPr>
      </p:pic>
      <p:sp>
        <p:nvSpPr>
          <p:cNvPr id="13" name="Shape 4"/>
          <p:cNvSpPr/>
          <p:nvPr/>
        </p:nvSpPr>
        <p:spPr>
          <a:xfrm>
            <a:off x="2649993" y="3655760"/>
            <a:ext cx="668552" cy="668552"/>
          </a:xfrm>
          <a:custGeom>
            <a:avLst/>
            <a:gdLst/>
            <a:ahLst/>
            <a:cxnLst/>
            <a:rect l="l" t="t" r="r" b="b"/>
            <a:pathLst>
              <a:path w="668552" h="668552">
                <a:moveTo>
                  <a:pt x="334276" y="0"/>
                </a:moveTo>
                <a:moveTo>
                  <a:pt x="334276" y="0"/>
                </a:moveTo>
                <a:cubicBezTo>
                  <a:pt x="518768" y="0"/>
                  <a:pt x="668552" y="149784"/>
                  <a:pt x="668552" y="334276"/>
                </a:cubicBezTo>
                <a:cubicBezTo>
                  <a:pt x="668552" y="518768"/>
                  <a:pt x="518768" y="668552"/>
                  <a:pt x="334276" y="668552"/>
                </a:cubicBezTo>
                <a:cubicBezTo>
                  <a:pt x="149784" y="668552"/>
                  <a:pt x="0" y="518768"/>
                  <a:pt x="0" y="334276"/>
                </a:cubicBezTo>
                <a:cubicBezTo>
                  <a:pt x="0" y="149784"/>
                  <a:pt x="149784" y="0"/>
                  <a:pt x="33427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4" name="Text 5"/>
          <p:cNvSpPr/>
          <p:nvPr/>
        </p:nvSpPr>
        <p:spPr>
          <a:xfrm>
            <a:off x="2554528" y="3665424"/>
            <a:ext cx="859481" cy="649224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007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6240" y="1189396"/>
            <a:ext cx="4831199" cy="914400"/>
          </a:xfrm>
          <a:prstGeom prst="rect">
            <a:avLst/>
          </a:prstGeom>
        </p:spPr>
      </p:pic>
      <p:sp>
        <p:nvSpPr>
          <p:cNvPr id="16" name="Shape 6"/>
          <p:cNvSpPr/>
          <p:nvPr/>
        </p:nvSpPr>
        <p:spPr>
          <a:xfrm>
            <a:off x="2649993" y="1312319"/>
            <a:ext cx="668552" cy="668552"/>
          </a:xfrm>
          <a:custGeom>
            <a:avLst/>
            <a:gdLst/>
            <a:ahLst/>
            <a:cxnLst/>
            <a:rect l="l" t="t" r="r" b="b"/>
            <a:pathLst>
              <a:path w="668552" h="668552">
                <a:moveTo>
                  <a:pt x="334276" y="0"/>
                </a:moveTo>
                <a:moveTo>
                  <a:pt x="334276" y="0"/>
                </a:moveTo>
                <a:cubicBezTo>
                  <a:pt x="518768" y="0"/>
                  <a:pt x="668552" y="149784"/>
                  <a:pt x="668552" y="334276"/>
                </a:cubicBezTo>
                <a:cubicBezTo>
                  <a:pt x="668552" y="518768"/>
                  <a:pt x="518768" y="668552"/>
                  <a:pt x="334276" y="668552"/>
                </a:cubicBezTo>
                <a:cubicBezTo>
                  <a:pt x="149784" y="668552"/>
                  <a:pt x="0" y="518768"/>
                  <a:pt x="0" y="334276"/>
                </a:cubicBezTo>
                <a:cubicBezTo>
                  <a:pt x="0" y="149784"/>
                  <a:pt x="149784" y="0"/>
                  <a:pt x="33427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7" name="Text 7"/>
          <p:cNvSpPr/>
          <p:nvPr/>
        </p:nvSpPr>
        <p:spPr>
          <a:xfrm>
            <a:off x="2554528" y="1321984"/>
            <a:ext cx="859481" cy="649224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450" b="1" dirty="0">
                <a:solidFill>
                  <a:srgbClr val="007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18" name="Text 8"/>
          <p:cNvSpPr/>
          <p:nvPr/>
        </p:nvSpPr>
        <p:spPr>
          <a:xfrm>
            <a:off x="3353948" y="1245607"/>
            <a:ext cx="4969548" cy="38404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AI技术应用广泛</a:t>
            </a:r>
            <a:endParaRPr lang="en-US" sz="1440" dirty="0"/>
          </a:p>
        </p:txBody>
      </p:sp>
      <p:sp>
        <p:nvSpPr>
          <p:cNvPr id="19" name="Text 9"/>
          <p:cNvSpPr/>
          <p:nvPr/>
        </p:nvSpPr>
        <p:spPr>
          <a:xfrm>
            <a:off x="3353910" y="1491386"/>
            <a:ext cx="5029448" cy="5486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AI技术在医疗、交通、金融等多领域广泛应用，如智能诊断、自动驾驶、风险评估等，为生活带来便利的同时，也引发诸多伦理争议。</a:t>
            </a:r>
            <a:endParaRPr lang="en-US" sz="1440" dirty="0"/>
          </a:p>
        </p:txBody>
      </p:sp>
      <p:sp>
        <p:nvSpPr>
          <p:cNvPr id="20" name="Text 10"/>
          <p:cNvSpPr/>
          <p:nvPr/>
        </p:nvSpPr>
        <p:spPr>
          <a:xfrm>
            <a:off x="3735278" y="2417327"/>
            <a:ext cx="4921161" cy="38404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隐私侵犯问题凸显</a:t>
            </a:r>
            <a:endParaRPr lang="en-US" sz="1440" dirty="0"/>
          </a:p>
        </p:txBody>
      </p:sp>
      <p:sp>
        <p:nvSpPr>
          <p:cNvPr id="21" name="Text 11"/>
          <p:cNvSpPr/>
          <p:nvPr/>
        </p:nvSpPr>
        <p:spPr>
          <a:xfrm>
            <a:off x="3735215" y="2662733"/>
            <a:ext cx="4996857" cy="5486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AI技术发展使个人隐私面临威胁，数据收集与分析可能泄露个人信息，如人脸识别过度使用，导致隐私边界模糊，引发社会担忧。</a:t>
            </a:r>
            <a:endParaRPr lang="en-US" sz="1440" dirty="0"/>
          </a:p>
        </p:txBody>
      </p:sp>
      <p:sp>
        <p:nvSpPr>
          <p:cNvPr id="22" name="Text 12"/>
          <p:cNvSpPr/>
          <p:nvPr/>
        </p:nvSpPr>
        <p:spPr>
          <a:xfrm>
            <a:off x="3353948" y="3589048"/>
            <a:ext cx="4969548" cy="38404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算法歧视引关注</a:t>
            </a:r>
            <a:endParaRPr lang="en-US" sz="1440" dirty="0"/>
          </a:p>
        </p:txBody>
      </p:sp>
      <p:sp>
        <p:nvSpPr>
          <p:cNvPr id="23" name="Text 13"/>
          <p:cNvSpPr/>
          <p:nvPr/>
        </p:nvSpPr>
        <p:spPr>
          <a:xfrm>
            <a:off x="3353910" y="3834994"/>
            <a:ext cx="5029448" cy="5486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AI算法基于数据训练，若数据存在偏差，易产生算法歧视，如招聘、信贷等领域，影响公平性，成为AI技术发展中的重要伦理问题。</a:t>
            </a:r>
            <a:endParaRPr lang="en-US" sz="14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361" y="81343"/>
            <a:ext cx="8877639" cy="6400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D4C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公众认知对</a:t>
            </a:r>
            <a:r>
              <a:rPr lang="en-US" sz="2305" b="1" dirty="0">
                <a:solidFill>
                  <a:srgbClr val="0D4C95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AI</a:t>
            </a:r>
            <a:r>
              <a:rPr lang="en-US" sz="2305" b="1" dirty="0">
                <a:solidFill>
                  <a:srgbClr val="0D4C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发展影响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202963" y="718381"/>
            <a:ext cx="8727393" cy="0"/>
          </a:xfrm>
          <a:custGeom>
            <a:avLst/>
            <a:gdLst/>
            <a:ahLst/>
            <a:cxnLst/>
            <a:rect l="l" t="t" r="r" b="b"/>
            <a:pathLst>
              <a:path w="8727393">
                <a:moveTo>
                  <a:pt x="0" y="0"/>
                </a:moveTo>
                <a:moveTo>
                  <a:pt x="0" y="0"/>
                </a:moveTo>
                <a:lnTo>
                  <a:pt x="8727393" y="0"/>
                </a:lnTo>
              </a:path>
            </a:pathLst>
          </a:custGeom>
          <a:noFill/>
          <a:ln w="9525">
            <a:solidFill>
              <a:srgbClr val="D0E8F9"/>
            </a:solidFill>
            <a:prstDash val="solid"/>
            <a:headEnd type="none"/>
            <a:tailEnd type="none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41" y="1004913"/>
            <a:ext cx="2706573" cy="343966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42554" y="2041177"/>
            <a:ext cx="2448430" cy="594202"/>
          </a:xfrm>
          <a:custGeom>
            <a:avLst/>
            <a:gdLst/>
            <a:ahLst/>
            <a:cxnLst/>
            <a:rect l="l" t="t" r="r" b="b"/>
            <a:pathLst>
              <a:path w="2448430" h="594202">
                <a:moveTo>
                  <a:pt x="245983" y="0"/>
                </a:moveTo>
                <a:moveTo>
                  <a:pt x="245983" y="0"/>
                </a:moveTo>
                <a:lnTo>
                  <a:pt x="2202447" y="0"/>
                </a:lnTo>
                <a:quadBezTo>
                  <a:pt x="2448430" y="0"/>
                  <a:pt x="2448430" y="297101"/>
                </a:quadBezTo>
                <a:lnTo>
                  <a:pt x="2448430" y="297101"/>
                </a:lnTo>
                <a:quadBezTo>
                  <a:pt x="2448430" y="594202"/>
                  <a:pt x="2202447" y="594202"/>
                </a:quadBezTo>
                <a:lnTo>
                  <a:pt x="245983" y="594202"/>
                </a:lnTo>
                <a:quadBezTo>
                  <a:pt x="0" y="594202"/>
                  <a:pt x="0" y="297101"/>
                </a:quadBezTo>
                <a:lnTo>
                  <a:pt x="0" y="297101"/>
                </a:lnTo>
                <a:quadBezTo>
                  <a:pt x="0" y="0"/>
                  <a:pt x="245983" y="0"/>
                </a:quadBezTo>
                <a:close/>
              </a:path>
            </a:pathLst>
          </a:custGeom>
          <a:solidFill>
            <a:srgbClr val="0078FF"/>
          </a:solidFill>
        </p:spPr>
      </p:sp>
      <p:sp>
        <p:nvSpPr>
          <p:cNvPr id="6" name="Text 3"/>
          <p:cNvSpPr/>
          <p:nvPr/>
        </p:nvSpPr>
        <p:spPr>
          <a:xfrm>
            <a:off x="1295784" y="1095469"/>
            <a:ext cx="741688" cy="10058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4320" b="1" i="1" dirty="0">
                <a:solidFill>
                  <a:srgbClr val="007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</a:t>
            </a:r>
            <a:endParaRPr lang="en-US" sz="144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00" y="1004967"/>
            <a:ext cx="2706759" cy="3439931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6253064" y="2041177"/>
            <a:ext cx="2448430" cy="594202"/>
          </a:xfrm>
          <a:custGeom>
            <a:avLst/>
            <a:gdLst/>
            <a:ahLst/>
            <a:cxnLst/>
            <a:rect l="l" t="t" r="r" b="b"/>
            <a:pathLst>
              <a:path w="2448430" h="594202">
                <a:moveTo>
                  <a:pt x="245983" y="0"/>
                </a:moveTo>
                <a:moveTo>
                  <a:pt x="245983" y="0"/>
                </a:moveTo>
                <a:lnTo>
                  <a:pt x="2202447" y="0"/>
                </a:lnTo>
                <a:quadBezTo>
                  <a:pt x="2448430" y="0"/>
                  <a:pt x="2448430" y="297101"/>
                </a:quadBezTo>
                <a:lnTo>
                  <a:pt x="2448430" y="297101"/>
                </a:lnTo>
                <a:quadBezTo>
                  <a:pt x="2448430" y="594202"/>
                  <a:pt x="2202447" y="594202"/>
                </a:quadBezTo>
                <a:lnTo>
                  <a:pt x="245983" y="594202"/>
                </a:lnTo>
                <a:quadBezTo>
                  <a:pt x="0" y="594202"/>
                  <a:pt x="0" y="297101"/>
                </a:quadBezTo>
                <a:lnTo>
                  <a:pt x="0" y="297101"/>
                </a:lnTo>
                <a:quadBezTo>
                  <a:pt x="0" y="0"/>
                  <a:pt x="245983" y="0"/>
                </a:quadBezTo>
                <a:close/>
              </a:path>
            </a:pathLst>
          </a:custGeom>
          <a:solidFill>
            <a:srgbClr val="0078FF"/>
          </a:solidFill>
        </p:spPr>
      </p:sp>
      <p:sp>
        <p:nvSpPr>
          <p:cNvPr id="9" name="Text 5"/>
          <p:cNvSpPr/>
          <p:nvPr/>
        </p:nvSpPr>
        <p:spPr>
          <a:xfrm>
            <a:off x="7106435" y="1095469"/>
            <a:ext cx="741688" cy="10058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4320" b="1" i="1" dirty="0">
                <a:solidFill>
                  <a:srgbClr val="007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</a:t>
            </a:r>
            <a:endParaRPr lang="en-US" sz="144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644" y="1004913"/>
            <a:ext cx="2706759" cy="3439931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3347809" y="2041177"/>
            <a:ext cx="2448430" cy="594202"/>
          </a:xfrm>
          <a:custGeom>
            <a:avLst/>
            <a:gdLst/>
            <a:ahLst/>
            <a:cxnLst/>
            <a:rect l="l" t="t" r="r" b="b"/>
            <a:pathLst>
              <a:path w="2448430" h="594202">
                <a:moveTo>
                  <a:pt x="245983" y="0"/>
                </a:moveTo>
                <a:moveTo>
                  <a:pt x="245983" y="0"/>
                </a:moveTo>
                <a:lnTo>
                  <a:pt x="2202447" y="0"/>
                </a:lnTo>
                <a:quadBezTo>
                  <a:pt x="2448430" y="0"/>
                  <a:pt x="2448430" y="297101"/>
                </a:quadBezTo>
                <a:lnTo>
                  <a:pt x="2448430" y="297101"/>
                </a:lnTo>
                <a:quadBezTo>
                  <a:pt x="2448430" y="594202"/>
                  <a:pt x="2202447" y="594202"/>
                </a:quadBezTo>
                <a:lnTo>
                  <a:pt x="245983" y="594202"/>
                </a:lnTo>
                <a:quadBezTo>
                  <a:pt x="0" y="594202"/>
                  <a:pt x="0" y="297101"/>
                </a:quadBezTo>
                <a:lnTo>
                  <a:pt x="0" y="297101"/>
                </a:lnTo>
                <a:quadBezTo>
                  <a:pt x="0" y="0"/>
                  <a:pt x="245983" y="0"/>
                </a:quadBezTo>
                <a:close/>
              </a:path>
            </a:pathLst>
          </a:custGeom>
          <a:solidFill>
            <a:srgbClr val="0078FF"/>
          </a:solidFill>
        </p:spPr>
      </p:sp>
      <p:sp>
        <p:nvSpPr>
          <p:cNvPr id="12" name="Text 7"/>
          <p:cNvSpPr/>
          <p:nvPr/>
        </p:nvSpPr>
        <p:spPr>
          <a:xfrm>
            <a:off x="4201180" y="1095469"/>
            <a:ext cx="741688" cy="10058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4320" b="1" i="1" dirty="0">
                <a:solidFill>
                  <a:srgbClr val="007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</a:t>
            </a:r>
            <a:endParaRPr lang="en-US" sz="1440" dirty="0"/>
          </a:p>
        </p:txBody>
      </p:sp>
      <p:sp>
        <p:nvSpPr>
          <p:cNvPr id="13" name="Text 8"/>
          <p:cNvSpPr/>
          <p:nvPr/>
        </p:nvSpPr>
        <p:spPr>
          <a:xfrm>
            <a:off x="523852" y="2153079"/>
            <a:ext cx="2285552" cy="370399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公众认知影响AI产品接受度</a:t>
            </a:r>
            <a:endParaRPr lang="en-US" sz="1440" dirty="0"/>
          </a:p>
        </p:txBody>
      </p:sp>
      <p:sp>
        <p:nvSpPr>
          <p:cNvPr id="14" name="Text 9"/>
          <p:cNvSpPr/>
          <p:nvPr/>
        </p:nvSpPr>
        <p:spPr>
          <a:xfrm>
            <a:off x="564509" y="2621709"/>
            <a:ext cx="2204238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公众对AI伦理的认知直接影响其对AI产品的接受程度，如因算法歧视问题引发抵制，导致相关项目停摆，凸显公众认知对AI市场推广的关键作用。</a:t>
            </a:r>
            <a:endParaRPr lang="en-US" sz="1440" dirty="0"/>
          </a:p>
        </p:txBody>
      </p:sp>
      <p:sp>
        <p:nvSpPr>
          <p:cNvPr id="15" name="Text 10"/>
          <p:cNvSpPr/>
          <p:nvPr/>
        </p:nvSpPr>
        <p:spPr>
          <a:xfrm>
            <a:off x="3429248" y="2143581"/>
            <a:ext cx="2285552" cy="389393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认知差异决定技术发展方向</a:t>
            </a:r>
            <a:endParaRPr lang="en-US" sz="1440" dirty="0"/>
          </a:p>
        </p:txBody>
      </p:sp>
      <p:sp>
        <p:nvSpPr>
          <p:cNvPr id="16" name="Text 11"/>
          <p:cNvSpPr/>
          <p:nvPr/>
        </p:nvSpPr>
        <p:spPr>
          <a:xfrm>
            <a:off x="3469905" y="2621709"/>
            <a:ext cx="2204238" cy="12801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不同群体对AI伦理的认知存在差异，这种差异会影响技术研发方向，例如某些群体更关注隐私保护，促使企业在技术开发中加强隐私保护措施。</a:t>
            </a:r>
            <a:endParaRPr lang="en-US" sz="1440" dirty="0"/>
          </a:p>
        </p:txBody>
      </p:sp>
      <p:sp>
        <p:nvSpPr>
          <p:cNvPr id="17" name="Text 12"/>
          <p:cNvSpPr/>
          <p:nvPr/>
        </p:nvSpPr>
        <p:spPr>
          <a:xfrm>
            <a:off x="6334267" y="2157827"/>
            <a:ext cx="2286024" cy="360901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认知变化推动政策完善</a:t>
            </a:r>
            <a:endParaRPr lang="en-US" sz="1440" dirty="0"/>
          </a:p>
        </p:txBody>
      </p:sp>
      <p:sp>
        <p:nvSpPr>
          <p:cNvPr id="18" name="Text 13"/>
          <p:cNvSpPr/>
          <p:nvPr/>
        </p:nvSpPr>
        <p:spPr>
          <a:xfrm>
            <a:off x="6375160" y="2621709"/>
            <a:ext cx="2204238" cy="14996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随着公众对AI伦理认知的不断演变，会推动相关政策的制定和完善，如欧盟关于人工智能的法案等政策的出台，与公众认知的变化密切相关，以保障AI的健康发展。</a:t>
            </a:r>
            <a:endParaRPr lang="en-US" sz="14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3235" y="-75100"/>
            <a:ext cx="2161936" cy="256946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2095" b="1" dirty="0">
                <a:solidFill>
                  <a:srgbClr val="0D4C95">
                    <a:alpha val="30000"/>
                  </a:srgbClr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02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2752053" y="815868"/>
            <a:ext cx="5189801" cy="78638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170" b="1" dirty="0">
                <a:solidFill>
                  <a:srgbClr val="D0E8F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研究现状评述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2529040" y="632391"/>
            <a:ext cx="0" cy="1095009"/>
          </a:xfrm>
          <a:custGeom>
            <a:avLst/>
            <a:gdLst/>
            <a:ahLst/>
            <a:cxnLst/>
            <a:rect l="l" t="t" r="r" b="b"/>
            <a:pathLst>
              <a:path h="1095009">
                <a:moveTo>
                  <a:pt x="0" y="0"/>
                </a:moveTo>
                <a:moveTo>
                  <a:pt x="0" y="0"/>
                </a:moveTo>
                <a:lnTo>
                  <a:pt x="0" y="1095009"/>
                </a:lnTo>
              </a:path>
            </a:pathLst>
          </a:custGeom>
          <a:noFill/>
          <a:ln w="19050">
            <a:solidFill>
              <a:srgbClr val="084077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361" y="81343"/>
            <a:ext cx="8877639" cy="6400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D4C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技术视角研究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202963" y="718381"/>
            <a:ext cx="8727393" cy="0"/>
          </a:xfrm>
          <a:custGeom>
            <a:avLst/>
            <a:gdLst/>
            <a:ahLst/>
            <a:cxnLst/>
            <a:rect l="l" t="t" r="r" b="b"/>
            <a:pathLst>
              <a:path w="8727393">
                <a:moveTo>
                  <a:pt x="0" y="0"/>
                </a:moveTo>
                <a:moveTo>
                  <a:pt x="0" y="0"/>
                </a:moveTo>
                <a:lnTo>
                  <a:pt x="8727393" y="0"/>
                </a:lnTo>
              </a:path>
            </a:pathLst>
          </a:custGeom>
          <a:noFill/>
          <a:ln w="9525">
            <a:solidFill>
              <a:srgbClr val="D0E8F9"/>
            </a:solidFill>
            <a:prstDash val="solid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>
          <a:xfrm>
            <a:off x="484290" y="1162360"/>
            <a:ext cx="497463" cy="497463"/>
          </a:xfrm>
          <a:custGeom>
            <a:avLst/>
            <a:gdLst/>
            <a:ahLst/>
            <a:cxnLst/>
            <a:rect l="l" t="t" r="r" b="b"/>
            <a:pathLst>
              <a:path w="497463" h="497463">
                <a:moveTo>
                  <a:pt x="248731" y="0"/>
                </a:moveTo>
                <a:moveTo>
                  <a:pt x="248731" y="0"/>
                </a:moveTo>
                <a:cubicBezTo>
                  <a:pt x="386010" y="0"/>
                  <a:pt x="497463" y="111453"/>
                  <a:pt x="497463" y="248731"/>
                </a:cubicBezTo>
                <a:cubicBezTo>
                  <a:pt x="497463" y="386010"/>
                  <a:pt x="386010" y="497463"/>
                  <a:pt x="248731" y="497463"/>
                </a:cubicBezTo>
                <a:cubicBezTo>
                  <a:pt x="111453" y="497463"/>
                  <a:pt x="0" y="386010"/>
                  <a:pt x="0" y="248731"/>
                </a:cubicBezTo>
                <a:cubicBezTo>
                  <a:pt x="0" y="111453"/>
                  <a:pt x="111453" y="0"/>
                  <a:pt x="248731" y="0"/>
                </a:cubicBezTo>
                <a:close/>
              </a:path>
            </a:pathLst>
          </a:custGeom>
          <a:solidFill>
            <a:srgbClr val="0078FF"/>
          </a:solidFill>
        </p:spPr>
      </p:sp>
      <p:sp>
        <p:nvSpPr>
          <p:cNvPr id="5" name="Text 3"/>
          <p:cNvSpPr/>
          <p:nvPr/>
        </p:nvSpPr>
        <p:spPr>
          <a:xfrm>
            <a:off x="398611" y="1197539"/>
            <a:ext cx="647465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6" name="Shape 4"/>
          <p:cNvSpPr/>
          <p:nvPr/>
        </p:nvSpPr>
        <p:spPr>
          <a:xfrm>
            <a:off x="3444645" y="1162166"/>
            <a:ext cx="497463" cy="497463"/>
          </a:xfrm>
          <a:custGeom>
            <a:avLst/>
            <a:gdLst/>
            <a:ahLst/>
            <a:cxnLst/>
            <a:rect l="l" t="t" r="r" b="b"/>
            <a:pathLst>
              <a:path w="497463" h="497463">
                <a:moveTo>
                  <a:pt x="248731" y="0"/>
                </a:moveTo>
                <a:moveTo>
                  <a:pt x="248731" y="0"/>
                </a:moveTo>
                <a:cubicBezTo>
                  <a:pt x="386010" y="0"/>
                  <a:pt x="497463" y="111453"/>
                  <a:pt x="497463" y="248731"/>
                </a:cubicBezTo>
                <a:cubicBezTo>
                  <a:pt x="497463" y="386010"/>
                  <a:pt x="386010" y="497463"/>
                  <a:pt x="248731" y="497463"/>
                </a:cubicBezTo>
                <a:cubicBezTo>
                  <a:pt x="111453" y="497463"/>
                  <a:pt x="0" y="386010"/>
                  <a:pt x="0" y="248731"/>
                </a:cubicBezTo>
                <a:cubicBezTo>
                  <a:pt x="0" y="111453"/>
                  <a:pt x="111453" y="0"/>
                  <a:pt x="248731" y="0"/>
                </a:cubicBezTo>
                <a:close/>
              </a:path>
            </a:pathLst>
          </a:custGeom>
          <a:solidFill>
            <a:srgbClr val="0078FF"/>
          </a:solidFill>
        </p:spPr>
      </p:sp>
      <p:sp>
        <p:nvSpPr>
          <p:cNvPr id="7" name="Text 5"/>
          <p:cNvSpPr/>
          <p:nvPr/>
        </p:nvSpPr>
        <p:spPr>
          <a:xfrm>
            <a:off x="3380579" y="1197345"/>
            <a:ext cx="604356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8" name="Shape 6"/>
          <p:cNvSpPr/>
          <p:nvPr/>
        </p:nvSpPr>
        <p:spPr>
          <a:xfrm>
            <a:off x="6363877" y="1156511"/>
            <a:ext cx="497463" cy="497463"/>
          </a:xfrm>
          <a:custGeom>
            <a:avLst/>
            <a:gdLst/>
            <a:ahLst/>
            <a:cxnLst/>
            <a:rect l="l" t="t" r="r" b="b"/>
            <a:pathLst>
              <a:path w="497463" h="497463">
                <a:moveTo>
                  <a:pt x="248731" y="0"/>
                </a:moveTo>
                <a:moveTo>
                  <a:pt x="248731" y="0"/>
                </a:moveTo>
                <a:cubicBezTo>
                  <a:pt x="386010" y="0"/>
                  <a:pt x="497463" y="111453"/>
                  <a:pt x="497463" y="248731"/>
                </a:cubicBezTo>
                <a:cubicBezTo>
                  <a:pt x="497463" y="386010"/>
                  <a:pt x="386010" y="497463"/>
                  <a:pt x="248731" y="497463"/>
                </a:cubicBezTo>
                <a:cubicBezTo>
                  <a:pt x="111453" y="497463"/>
                  <a:pt x="0" y="386010"/>
                  <a:pt x="0" y="248731"/>
                </a:cubicBezTo>
                <a:cubicBezTo>
                  <a:pt x="0" y="111453"/>
                  <a:pt x="111453" y="0"/>
                  <a:pt x="248731" y="0"/>
                </a:cubicBezTo>
                <a:close/>
              </a:path>
            </a:pathLst>
          </a:custGeom>
          <a:solidFill>
            <a:srgbClr val="0078FF"/>
          </a:solidFill>
        </p:spPr>
      </p:sp>
      <p:sp>
        <p:nvSpPr>
          <p:cNvPr id="9" name="Text 7"/>
          <p:cNvSpPr/>
          <p:nvPr/>
        </p:nvSpPr>
        <p:spPr>
          <a:xfrm>
            <a:off x="6331844" y="1191690"/>
            <a:ext cx="56037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3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343626" y="1797234"/>
            <a:ext cx="2548433" cy="393192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7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技术伦理框架构建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343182" y="2501361"/>
            <a:ext cx="2548433" cy="1876349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1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诸多学者从技术角度出发，致力于构建AI伦理框架，如Kate Crawford 的《Atlas of AI》、Fei - Fei Li 的 AI 伦理倡议等，为规范AI发展提供理论支撑，明确技术应用边界。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3297619" y="1797234"/>
            <a:ext cx="2548433" cy="393192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7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算法优化与监管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3298109" y="2501194"/>
            <a:ext cx="2548502" cy="1876682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1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技术视角研究关注算法优化，减少偏见与错误，同时探索监管机制，确保AI技术在符合伦理道德的轨道上运行与发展。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6252170" y="1797234"/>
            <a:ext cx="2548433" cy="393192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007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技术风险评估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6252385" y="2487168"/>
            <a:ext cx="2548433" cy="1895551"/>
          </a:xfrm>
          <a:prstGeom prst="rect">
            <a:avLst/>
          </a:prstGeom>
          <a:noFill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1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对AI技术潜在风险进行评估，包括数据安全、隐私泄露等，通过技术手段提前预警，为制定应对策略提供依据。</a:t>
            </a:r>
            <a:endParaRPr lang="en-US" sz="14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361" y="81343"/>
            <a:ext cx="8877639" cy="6400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D4C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公众认知初步探索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202963" y="718381"/>
            <a:ext cx="8727393" cy="0"/>
          </a:xfrm>
          <a:custGeom>
            <a:avLst/>
            <a:gdLst/>
            <a:ahLst/>
            <a:cxnLst/>
            <a:rect l="l" t="t" r="r" b="b"/>
            <a:pathLst>
              <a:path w="8727393">
                <a:moveTo>
                  <a:pt x="0" y="0"/>
                </a:moveTo>
                <a:moveTo>
                  <a:pt x="0" y="0"/>
                </a:moveTo>
                <a:lnTo>
                  <a:pt x="8727393" y="0"/>
                </a:lnTo>
              </a:path>
            </a:pathLst>
          </a:custGeom>
          <a:noFill/>
          <a:ln w="9525">
            <a:solidFill>
              <a:srgbClr val="D0E8F9"/>
            </a:solidFill>
            <a:prstDash val="solid"/>
            <a:headEnd type="none"/>
            <a:tailEnd type="none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401" y="1328506"/>
            <a:ext cx="6190318" cy="71577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947616" y="1261402"/>
            <a:ext cx="849980" cy="849980"/>
          </a:xfrm>
          <a:custGeom>
            <a:avLst/>
            <a:gdLst/>
            <a:ahLst/>
            <a:cxnLst/>
            <a:rect l="l" t="t" r="r" b="b"/>
            <a:pathLst>
              <a:path w="849980" h="849980">
                <a:moveTo>
                  <a:pt x="424990" y="0"/>
                </a:moveTo>
                <a:moveTo>
                  <a:pt x="424990" y="0"/>
                </a:moveTo>
                <a:cubicBezTo>
                  <a:pt x="659549" y="0"/>
                  <a:pt x="849980" y="190432"/>
                  <a:pt x="849980" y="424990"/>
                </a:cubicBezTo>
                <a:cubicBezTo>
                  <a:pt x="849980" y="659549"/>
                  <a:pt x="659549" y="849980"/>
                  <a:pt x="424990" y="849980"/>
                </a:cubicBezTo>
                <a:cubicBezTo>
                  <a:pt x="190432" y="849980"/>
                  <a:pt x="0" y="659549"/>
                  <a:pt x="0" y="424990"/>
                </a:cubicBezTo>
                <a:cubicBezTo>
                  <a:pt x="0" y="190432"/>
                  <a:pt x="190432" y="0"/>
                  <a:pt x="424990" y="0"/>
                </a:cubicBezTo>
                <a:close/>
              </a:path>
            </a:pathLst>
          </a:custGeom>
          <a:solidFill>
            <a:srgbClr val="0078FF"/>
          </a:solidFill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770" y="1470556"/>
            <a:ext cx="431673" cy="431673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401" y="2465646"/>
            <a:ext cx="6190318" cy="715773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7947616" y="2398542"/>
            <a:ext cx="849980" cy="849980"/>
          </a:xfrm>
          <a:custGeom>
            <a:avLst/>
            <a:gdLst/>
            <a:ahLst/>
            <a:cxnLst/>
            <a:rect l="l" t="t" r="r" b="b"/>
            <a:pathLst>
              <a:path w="849980" h="849980">
                <a:moveTo>
                  <a:pt x="424990" y="0"/>
                </a:moveTo>
                <a:moveTo>
                  <a:pt x="424990" y="0"/>
                </a:moveTo>
                <a:cubicBezTo>
                  <a:pt x="659549" y="0"/>
                  <a:pt x="849980" y="190432"/>
                  <a:pt x="849980" y="424990"/>
                </a:cubicBezTo>
                <a:cubicBezTo>
                  <a:pt x="849980" y="659549"/>
                  <a:pt x="659549" y="849980"/>
                  <a:pt x="424990" y="849980"/>
                </a:cubicBezTo>
                <a:cubicBezTo>
                  <a:pt x="190432" y="849980"/>
                  <a:pt x="0" y="659549"/>
                  <a:pt x="0" y="424990"/>
                </a:cubicBezTo>
                <a:cubicBezTo>
                  <a:pt x="0" y="190432"/>
                  <a:pt x="190432" y="0"/>
                  <a:pt x="424990" y="0"/>
                </a:cubicBezTo>
                <a:close/>
              </a:path>
            </a:pathLst>
          </a:custGeom>
          <a:solidFill>
            <a:srgbClr val="0078FF"/>
          </a:solidFill>
        </p:spPr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401" y="3602785"/>
            <a:ext cx="6190318" cy="715773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7947616" y="3535681"/>
            <a:ext cx="849980" cy="849980"/>
          </a:xfrm>
          <a:custGeom>
            <a:avLst/>
            <a:gdLst/>
            <a:ahLst/>
            <a:cxnLst/>
            <a:rect l="l" t="t" r="r" b="b"/>
            <a:pathLst>
              <a:path w="849980" h="849980">
                <a:moveTo>
                  <a:pt x="424990" y="0"/>
                </a:moveTo>
                <a:moveTo>
                  <a:pt x="424990" y="0"/>
                </a:moveTo>
                <a:cubicBezTo>
                  <a:pt x="659549" y="0"/>
                  <a:pt x="849980" y="190432"/>
                  <a:pt x="849980" y="424990"/>
                </a:cubicBezTo>
                <a:cubicBezTo>
                  <a:pt x="849980" y="659549"/>
                  <a:pt x="659549" y="849980"/>
                  <a:pt x="424990" y="849980"/>
                </a:cubicBezTo>
                <a:cubicBezTo>
                  <a:pt x="190432" y="849980"/>
                  <a:pt x="0" y="659549"/>
                  <a:pt x="0" y="424990"/>
                </a:cubicBezTo>
                <a:cubicBezTo>
                  <a:pt x="0" y="190432"/>
                  <a:pt x="190432" y="0"/>
                  <a:pt x="424990" y="0"/>
                </a:cubicBezTo>
                <a:close/>
              </a:path>
            </a:pathLst>
          </a:custGeom>
          <a:solidFill>
            <a:srgbClr val="0078FF"/>
          </a:solidFill>
        </p:spPr>
      </p:sp>
      <p:sp>
        <p:nvSpPr>
          <p:cNvPr id="11" name="Shape 5"/>
          <p:cNvSpPr/>
          <p:nvPr/>
        </p:nvSpPr>
        <p:spPr>
          <a:xfrm>
            <a:off x="2112529" y="948422"/>
            <a:ext cx="0" cy="3858464"/>
          </a:xfrm>
          <a:custGeom>
            <a:avLst/>
            <a:gdLst/>
            <a:ahLst/>
            <a:cxnLst/>
            <a:rect l="l" t="t" r="r" b="b"/>
            <a:pathLst>
              <a:path h="3858464">
                <a:moveTo>
                  <a:pt x="0" y="0"/>
                </a:moveTo>
                <a:moveTo>
                  <a:pt x="0" y="0"/>
                </a:moveTo>
                <a:lnTo>
                  <a:pt x="0" y="3858464"/>
                </a:lnTo>
              </a:path>
            </a:pathLst>
          </a:custGeom>
          <a:noFill/>
          <a:ln w="9525">
            <a:solidFill>
              <a:srgbClr val="0078FF">
                <a:alpha val="47059"/>
              </a:srgbClr>
            </a:solidFill>
            <a:prstDash val="solid"/>
            <a:headEnd type="none"/>
            <a:tailEnd type="none"/>
          </a:ln>
        </p:spPr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089" y="1087716"/>
            <a:ext cx="182880" cy="344425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66361" y="1375496"/>
            <a:ext cx="1840668" cy="526732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问卷调查的初步应用</a:t>
            </a:r>
            <a:endParaRPr lang="en-US" sz="1440" dirty="0"/>
          </a:p>
        </p:txBody>
      </p:sp>
      <p:sp>
        <p:nvSpPr>
          <p:cNvPr id="14" name="Text 7"/>
          <p:cNvSpPr/>
          <p:nvPr/>
        </p:nvSpPr>
        <p:spPr>
          <a:xfrm>
            <a:off x="2476522" y="1384640"/>
            <a:ext cx="5525701" cy="6035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通过问卷调查收集公众对AI伦理的看法，虽能获取一定数据，但存在样本局限、问题设计偏差等问题，难以全面精准反映公众真实认知。</a:t>
            </a:r>
            <a:endParaRPr lang="en-US" sz="1440" dirty="0"/>
          </a:p>
        </p:txBody>
      </p:sp>
      <p:sp>
        <p:nvSpPr>
          <p:cNvPr id="15" name="Text 8"/>
          <p:cNvSpPr/>
          <p:nvPr/>
        </p:nvSpPr>
        <p:spPr>
          <a:xfrm>
            <a:off x="453828" y="2617792"/>
            <a:ext cx="1567261" cy="490474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现有报告的数据        片面性</a:t>
            </a:r>
            <a:endParaRPr lang="en-US" sz="1440" dirty="0"/>
          </a:p>
        </p:txBody>
      </p:sp>
      <p:sp>
        <p:nvSpPr>
          <p:cNvPr id="16" name="Text 9"/>
          <p:cNvSpPr/>
          <p:nvPr/>
        </p:nvSpPr>
        <p:spPr>
          <a:xfrm>
            <a:off x="2476522" y="2521780"/>
            <a:ext cx="5525701" cy="6035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如欧盟《AI伦理调查报告》等基于问卷的研究，受调查范围和方式影响，数据多集中于特定群体，无法涵盖多元视角，导致结论有一定局限性。</a:t>
            </a:r>
            <a:endParaRPr lang="en-US" sz="1440" dirty="0"/>
          </a:p>
        </p:txBody>
      </p:sp>
      <p:sp>
        <p:nvSpPr>
          <p:cNvPr id="17" name="Text 10"/>
          <p:cNvSpPr/>
          <p:nvPr/>
        </p:nvSpPr>
        <p:spPr>
          <a:xfrm>
            <a:off x="346404" y="3678478"/>
            <a:ext cx="1674686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研究方法的局限性</a:t>
            </a:r>
            <a:endParaRPr lang="en-US" sz="1440" dirty="0"/>
          </a:p>
        </p:txBody>
      </p:sp>
      <p:sp>
        <p:nvSpPr>
          <p:cNvPr id="18" name="Text 11"/>
          <p:cNvSpPr/>
          <p:nvPr/>
        </p:nvSpPr>
        <p:spPr>
          <a:xfrm>
            <a:off x="2476522" y="3658920"/>
            <a:ext cx="5525701" cy="6035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传统问卷调查等方法在公众认知探索中，难以深入挖掘背后原因和动态变化，无法有效结合多源数据进行综合分析，制约了研究深度。</a:t>
            </a:r>
            <a:endParaRPr lang="en-US" sz="144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597" y="3788662"/>
            <a:ext cx="344018" cy="344018"/>
          </a:xfrm>
          <a:prstGeom prst="rect">
            <a:avLst/>
          </a:prstGeom>
        </p:spPr>
      </p:pic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6866" y="2617792"/>
            <a:ext cx="411480" cy="4114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361" y="81343"/>
            <a:ext cx="8877639" cy="6400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305" b="1" dirty="0">
                <a:solidFill>
                  <a:srgbClr val="0D4C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可解释性机器学习应用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202963" y="718381"/>
            <a:ext cx="8727393" cy="0"/>
          </a:xfrm>
          <a:custGeom>
            <a:avLst/>
            <a:gdLst/>
            <a:ahLst/>
            <a:cxnLst/>
            <a:rect l="l" t="t" r="r" b="b"/>
            <a:pathLst>
              <a:path w="8727393">
                <a:moveTo>
                  <a:pt x="0" y="0"/>
                </a:moveTo>
                <a:moveTo>
                  <a:pt x="0" y="0"/>
                </a:moveTo>
                <a:lnTo>
                  <a:pt x="8727393" y="0"/>
                </a:lnTo>
              </a:path>
            </a:pathLst>
          </a:custGeom>
          <a:noFill/>
          <a:ln w="9525">
            <a:solidFill>
              <a:srgbClr val="D0E8F9"/>
            </a:solidFill>
            <a:prstDash val="solid"/>
            <a:headEnd type="none"/>
            <a:tailEnd type="none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80" y="1177557"/>
            <a:ext cx="8485441" cy="95909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93066" y="1106493"/>
            <a:ext cx="682508" cy="103327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4465" b="1" i="1" dirty="0">
                <a:solidFill>
                  <a:srgbClr val="007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</a:t>
            </a:r>
            <a:endParaRPr lang="en-US" sz="1440" dirty="0"/>
          </a:p>
        </p:txBody>
      </p:sp>
      <p:sp>
        <p:nvSpPr>
          <p:cNvPr id="6" name="Shape 3"/>
          <p:cNvSpPr/>
          <p:nvPr/>
        </p:nvSpPr>
        <p:spPr>
          <a:xfrm>
            <a:off x="8821224" y="1379939"/>
            <a:ext cx="0" cy="530087"/>
          </a:xfrm>
          <a:custGeom>
            <a:avLst/>
            <a:gdLst/>
            <a:ahLst/>
            <a:cxnLst/>
            <a:rect l="l" t="t" r="r" b="b"/>
            <a:pathLst>
              <a:path h="530087">
                <a:moveTo>
                  <a:pt x="0" y="0"/>
                </a:moveTo>
                <a:moveTo>
                  <a:pt x="0" y="0"/>
                </a:moveTo>
                <a:lnTo>
                  <a:pt x="0" y="530087"/>
                </a:lnTo>
              </a:path>
            </a:pathLst>
          </a:custGeom>
          <a:noFill/>
          <a:ln w="59333">
            <a:solidFill>
              <a:srgbClr val="0078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517789" y="967604"/>
            <a:ext cx="4236009" cy="417704"/>
          </a:xfrm>
          <a:custGeom>
            <a:avLst/>
            <a:gdLst/>
            <a:ahLst/>
            <a:cxnLst/>
            <a:rect l="l" t="t" r="r" b="b"/>
            <a:pathLst>
              <a:path w="4236009" h="417704">
                <a:moveTo>
                  <a:pt x="128110" y="0"/>
                </a:moveTo>
                <a:moveTo>
                  <a:pt x="128110" y="0"/>
                </a:moveTo>
                <a:lnTo>
                  <a:pt x="4107899" y="0"/>
                </a:lnTo>
                <a:quadBezTo>
                  <a:pt x="4236009" y="0"/>
                  <a:pt x="4236009" y="128110"/>
                </a:quadBezTo>
                <a:lnTo>
                  <a:pt x="4236009" y="289594"/>
                </a:lnTo>
                <a:quadBezTo>
                  <a:pt x="4236009" y="417704"/>
                  <a:pt x="4107899" y="417704"/>
                </a:quadBezTo>
                <a:lnTo>
                  <a:pt x="128110" y="417704"/>
                </a:lnTo>
                <a:quadBezTo>
                  <a:pt x="0" y="417704"/>
                  <a:pt x="0" y="289594"/>
                </a:quadBezTo>
                <a:lnTo>
                  <a:pt x="0" y="128110"/>
                </a:lnTo>
                <a:quadBezTo>
                  <a:pt x="0" y="0"/>
                  <a:pt x="128110" y="0"/>
                </a:quadBezTo>
                <a:close/>
              </a:path>
            </a:pathLst>
          </a:custGeom>
          <a:solidFill>
            <a:srgbClr val="0078FF"/>
          </a:solidFill>
        </p:spPr>
      </p:sp>
      <p:sp>
        <p:nvSpPr>
          <p:cNvPr id="8" name="Shape 5"/>
          <p:cNvSpPr/>
          <p:nvPr/>
        </p:nvSpPr>
        <p:spPr>
          <a:xfrm>
            <a:off x="5119699" y="1356828"/>
            <a:ext cx="828261" cy="0"/>
          </a:xfrm>
          <a:custGeom>
            <a:avLst/>
            <a:gdLst/>
            <a:ahLst/>
            <a:cxnLst/>
            <a:rect l="l" t="t" r="r" b="b"/>
            <a:pathLst>
              <a:path w="828261">
                <a:moveTo>
                  <a:pt x="0" y="0"/>
                </a:moveTo>
                <a:moveTo>
                  <a:pt x="0" y="0"/>
                </a:moveTo>
                <a:lnTo>
                  <a:pt x="828261" y="0"/>
                </a:lnTo>
              </a:path>
            </a:pathLst>
          </a:custGeom>
          <a:noFill/>
          <a:ln w="19778">
            <a:solidFill>
              <a:srgbClr val="0078FF">
                <a:alpha val="10196"/>
              </a:srgbClr>
            </a:solidFill>
            <a:prstDash val="solid"/>
            <a:headEnd type="none"/>
            <a:tailEnd type="none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01" y="2483684"/>
            <a:ext cx="8485441" cy="95909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90731" y="2412620"/>
            <a:ext cx="682508" cy="103327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4465" b="1" i="1" dirty="0">
                <a:solidFill>
                  <a:srgbClr val="007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</a:t>
            </a:r>
            <a:endParaRPr lang="en-US" sz="1440" dirty="0"/>
          </a:p>
        </p:txBody>
      </p:sp>
      <p:sp>
        <p:nvSpPr>
          <p:cNvPr id="11" name="Shape 7"/>
          <p:cNvSpPr/>
          <p:nvPr/>
        </p:nvSpPr>
        <p:spPr>
          <a:xfrm>
            <a:off x="355674" y="2688063"/>
            <a:ext cx="0" cy="530087"/>
          </a:xfrm>
          <a:custGeom>
            <a:avLst/>
            <a:gdLst/>
            <a:ahLst/>
            <a:cxnLst/>
            <a:rect l="l" t="t" r="r" b="b"/>
            <a:pathLst>
              <a:path h="530087">
                <a:moveTo>
                  <a:pt x="0" y="0"/>
                </a:moveTo>
                <a:moveTo>
                  <a:pt x="0" y="0"/>
                </a:moveTo>
                <a:lnTo>
                  <a:pt x="0" y="530087"/>
                </a:lnTo>
              </a:path>
            </a:pathLst>
          </a:custGeom>
          <a:noFill/>
          <a:ln w="59333">
            <a:solidFill>
              <a:srgbClr val="0090FF"/>
            </a:solidFill>
            <a:prstDash val="solid"/>
            <a:headEnd type="none"/>
            <a:tailEnd type="none"/>
          </a:ln>
        </p:spPr>
      </p:sp>
      <p:sp>
        <p:nvSpPr>
          <p:cNvPr id="12" name="Shape 8"/>
          <p:cNvSpPr/>
          <p:nvPr/>
        </p:nvSpPr>
        <p:spPr>
          <a:xfrm>
            <a:off x="4181712" y="2274832"/>
            <a:ext cx="4235897" cy="417704"/>
          </a:xfrm>
          <a:custGeom>
            <a:avLst/>
            <a:gdLst/>
            <a:ahLst/>
            <a:cxnLst/>
            <a:rect l="l" t="t" r="r" b="b"/>
            <a:pathLst>
              <a:path w="4235897" h="417704">
                <a:moveTo>
                  <a:pt x="128110" y="0"/>
                </a:moveTo>
                <a:moveTo>
                  <a:pt x="128110" y="0"/>
                </a:moveTo>
                <a:lnTo>
                  <a:pt x="4107787" y="0"/>
                </a:lnTo>
                <a:quadBezTo>
                  <a:pt x="4235897" y="0"/>
                  <a:pt x="4235897" y="128110"/>
                </a:quadBezTo>
                <a:lnTo>
                  <a:pt x="4235897" y="289594"/>
                </a:lnTo>
                <a:quadBezTo>
                  <a:pt x="4235897" y="417704"/>
                  <a:pt x="4107787" y="417704"/>
                </a:quadBezTo>
                <a:lnTo>
                  <a:pt x="128110" y="417704"/>
                </a:lnTo>
                <a:quadBezTo>
                  <a:pt x="0" y="417704"/>
                  <a:pt x="0" y="289594"/>
                </a:quadBezTo>
                <a:lnTo>
                  <a:pt x="0" y="128110"/>
                </a:lnTo>
                <a:quadBezTo>
                  <a:pt x="0" y="0"/>
                  <a:pt x="128110" y="0"/>
                </a:quadBezTo>
                <a:close/>
              </a:path>
            </a:pathLst>
          </a:custGeom>
          <a:solidFill>
            <a:srgbClr val="0090FF"/>
          </a:solidFill>
        </p:spPr>
      </p:sp>
      <p:sp>
        <p:nvSpPr>
          <p:cNvPr id="13" name="Shape 9"/>
          <p:cNvSpPr/>
          <p:nvPr/>
        </p:nvSpPr>
        <p:spPr>
          <a:xfrm>
            <a:off x="2950918" y="2649816"/>
            <a:ext cx="828261" cy="0"/>
          </a:xfrm>
          <a:custGeom>
            <a:avLst/>
            <a:gdLst/>
            <a:ahLst/>
            <a:cxnLst/>
            <a:rect l="l" t="t" r="r" b="b"/>
            <a:pathLst>
              <a:path w="828261">
                <a:moveTo>
                  <a:pt x="0" y="0"/>
                </a:moveTo>
                <a:moveTo>
                  <a:pt x="0" y="0"/>
                </a:moveTo>
                <a:lnTo>
                  <a:pt x="828261" y="0"/>
                </a:lnTo>
              </a:path>
            </a:pathLst>
          </a:custGeom>
          <a:noFill/>
          <a:ln w="19778">
            <a:solidFill>
              <a:srgbClr val="0078FF">
                <a:alpha val="10196"/>
              </a:srgbClr>
            </a:solidFill>
            <a:prstDash val="solid"/>
            <a:headEnd type="none"/>
            <a:tailEnd type="none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58" y="3790912"/>
            <a:ext cx="8485441" cy="95909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866008" y="3719848"/>
            <a:ext cx="682508" cy="103327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4465" b="1" i="1" dirty="0">
                <a:solidFill>
                  <a:srgbClr val="007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</a:t>
            </a:r>
            <a:endParaRPr lang="en-US" sz="1440" dirty="0"/>
          </a:p>
        </p:txBody>
      </p:sp>
      <p:sp>
        <p:nvSpPr>
          <p:cNvPr id="16" name="Shape 11"/>
          <p:cNvSpPr/>
          <p:nvPr/>
        </p:nvSpPr>
        <p:spPr>
          <a:xfrm>
            <a:off x="8794166" y="3993294"/>
            <a:ext cx="0" cy="530087"/>
          </a:xfrm>
          <a:custGeom>
            <a:avLst/>
            <a:gdLst/>
            <a:ahLst/>
            <a:cxnLst/>
            <a:rect l="l" t="t" r="r" b="b"/>
            <a:pathLst>
              <a:path h="530087">
                <a:moveTo>
                  <a:pt x="0" y="0"/>
                </a:moveTo>
                <a:moveTo>
                  <a:pt x="0" y="0"/>
                </a:moveTo>
                <a:lnTo>
                  <a:pt x="0" y="530087"/>
                </a:lnTo>
              </a:path>
            </a:pathLst>
          </a:custGeom>
          <a:noFill/>
          <a:ln w="59333">
            <a:solidFill>
              <a:srgbClr val="0078FF"/>
            </a:solidFill>
            <a:prstDash val="solid"/>
            <a:headEnd type="none"/>
            <a:tailEnd type="none"/>
          </a:ln>
        </p:spPr>
      </p:sp>
      <p:sp>
        <p:nvSpPr>
          <p:cNvPr id="17" name="Shape 12"/>
          <p:cNvSpPr/>
          <p:nvPr/>
        </p:nvSpPr>
        <p:spPr>
          <a:xfrm>
            <a:off x="5135088" y="3951197"/>
            <a:ext cx="828261" cy="0"/>
          </a:xfrm>
          <a:custGeom>
            <a:avLst/>
            <a:gdLst/>
            <a:ahLst/>
            <a:cxnLst/>
            <a:rect l="l" t="t" r="r" b="b"/>
            <a:pathLst>
              <a:path w="828261">
                <a:moveTo>
                  <a:pt x="0" y="0"/>
                </a:moveTo>
                <a:moveTo>
                  <a:pt x="0" y="0"/>
                </a:moveTo>
                <a:lnTo>
                  <a:pt x="828261" y="0"/>
                </a:lnTo>
              </a:path>
            </a:pathLst>
          </a:custGeom>
          <a:noFill/>
          <a:ln w="19778">
            <a:solidFill>
              <a:srgbClr val="0078FF">
                <a:alpha val="10196"/>
              </a:srgbClr>
            </a:solidFill>
            <a:prstDash val="solid"/>
            <a:headEnd type="none"/>
            <a:tailEnd type="none"/>
          </a:ln>
        </p:spPr>
      </p:sp>
      <p:sp>
        <p:nvSpPr>
          <p:cNvPr id="18" name="Shape 13"/>
          <p:cNvSpPr/>
          <p:nvPr/>
        </p:nvSpPr>
        <p:spPr>
          <a:xfrm>
            <a:off x="490731" y="3580959"/>
            <a:ext cx="4235897" cy="417704"/>
          </a:xfrm>
          <a:custGeom>
            <a:avLst/>
            <a:gdLst/>
            <a:ahLst/>
            <a:cxnLst/>
            <a:rect l="l" t="t" r="r" b="b"/>
            <a:pathLst>
              <a:path w="4235897" h="417704">
                <a:moveTo>
                  <a:pt x="128110" y="0"/>
                </a:moveTo>
                <a:moveTo>
                  <a:pt x="128110" y="0"/>
                </a:moveTo>
                <a:lnTo>
                  <a:pt x="4107787" y="0"/>
                </a:lnTo>
                <a:quadBezTo>
                  <a:pt x="4235897" y="0"/>
                  <a:pt x="4235897" y="128110"/>
                </a:quadBezTo>
                <a:lnTo>
                  <a:pt x="4235897" y="289594"/>
                </a:lnTo>
                <a:quadBezTo>
                  <a:pt x="4235897" y="417704"/>
                  <a:pt x="4107787" y="417704"/>
                </a:quadBezTo>
                <a:lnTo>
                  <a:pt x="128110" y="417704"/>
                </a:lnTo>
                <a:quadBezTo>
                  <a:pt x="0" y="417704"/>
                  <a:pt x="0" y="289594"/>
                </a:quadBezTo>
                <a:lnTo>
                  <a:pt x="0" y="128110"/>
                </a:lnTo>
                <a:quadBezTo>
                  <a:pt x="0" y="0"/>
                  <a:pt x="128110" y="0"/>
                </a:quadBezTo>
                <a:close/>
              </a:path>
            </a:pathLst>
          </a:custGeom>
          <a:solidFill>
            <a:srgbClr val="0078FF"/>
          </a:solidFill>
        </p:spPr>
      </p:sp>
      <p:sp>
        <p:nvSpPr>
          <p:cNvPr id="19" name="Text 14"/>
          <p:cNvSpPr/>
          <p:nvPr/>
        </p:nvSpPr>
        <p:spPr>
          <a:xfrm>
            <a:off x="517789" y="967604"/>
            <a:ext cx="4235897" cy="389224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可解释性机器学习在政策评估中的应用</a:t>
            </a:r>
            <a:endParaRPr lang="en-US" sz="1440" dirty="0"/>
          </a:p>
        </p:txBody>
      </p:sp>
      <p:sp>
        <p:nvSpPr>
          <p:cNvPr id="20" name="Text 15"/>
          <p:cNvSpPr/>
          <p:nvPr/>
        </p:nvSpPr>
        <p:spPr>
          <a:xfrm>
            <a:off x="517789" y="1378221"/>
            <a:ext cx="7137907" cy="6035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通过实际案例展示，可解释性机器学习如何助力政策效果评估，精准分析政策对社会各方面的影响，为政策优化提供有力依据。</a:t>
            </a:r>
            <a:endParaRPr lang="en-US" sz="1440" dirty="0"/>
          </a:p>
        </p:txBody>
      </p:sp>
      <p:sp>
        <p:nvSpPr>
          <p:cNvPr id="21" name="Text 16"/>
          <p:cNvSpPr/>
          <p:nvPr/>
        </p:nvSpPr>
        <p:spPr>
          <a:xfrm>
            <a:off x="4181712" y="2289072"/>
            <a:ext cx="4235897" cy="389224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可解释性机器学习于舆情分析的作用</a:t>
            </a:r>
            <a:endParaRPr lang="en-US" sz="1440" dirty="0"/>
          </a:p>
        </p:txBody>
      </p:sp>
      <p:sp>
        <p:nvSpPr>
          <p:cNvPr id="22" name="Text 17"/>
          <p:cNvSpPr/>
          <p:nvPr/>
        </p:nvSpPr>
        <p:spPr>
          <a:xfrm>
            <a:off x="1179396" y="2692365"/>
            <a:ext cx="7212987" cy="64922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阐述其在社会舆情分析里的应用，能快速挖掘关键信息，清晰呈现舆情走向，辅助相关部门及时应对，</a:t>
            </a:r>
            <a:endParaRPr lang="en-US" sz="1440" dirty="0"/>
          </a:p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维护社会稳定。</a:t>
            </a:r>
            <a:endParaRPr lang="en-US" sz="1440" dirty="0"/>
          </a:p>
        </p:txBody>
      </p:sp>
      <p:sp>
        <p:nvSpPr>
          <p:cNvPr id="23" name="Text 18"/>
          <p:cNvSpPr/>
          <p:nvPr/>
        </p:nvSpPr>
        <p:spPr>
          <a:xfrm>
            <a:off x="490731" y="3580959"/>
            <a:ext cx="4235897" cy="389224"/>
          </a:xfrm>
          <a:prstGeom prst="rect">
            <a:avLst/>
          </a:prstGeom>
          <a:noFill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可解释性机器学习与AI伦理研究的潜力</a:t>
            </a:r>
            <a:endParaRPr lang="en-US" sz="1440" dirty="0"/>
          </a:p>
        </p:txBody>
      </p:sp>
      <p:sp>
        <p:nvSpPr>
          <p:cNvPr id="24" name="Text 19"/>
          <p:cNvSpPr/>
          <p:nvPr/>
        </p:nvSpPr>
        <p:spPr>
          <a:xfrm>
            <a:off x="490731" y="3991576"/>
            <a:ext cx="7192023" cy="6035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0" dirty="0">
                <a:solidFill>
                  <a:srgbClr val="0007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分析其与AI伦理社会学研究结合的潜力，可深入剖析公众认知背后的逻辑，推动AI伦理研究向更全面、深入方向发展。</a:t>
            </a:r>
            <a:endParaRPr lang="en-US" sz="144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06.48401574803154,&quot;left&quot;:25.800866141732286,&quot;top&quot;:82.2959842519685,&quot;width&quot;:668.3982677165353}"/>
</p:tagLst>
</file>

<file path=ppt/tags/tag10.xml><?xml version="1.0" encoding="utf-8"?>
<p:tagLst xmlns:p="http://schemas.openxmlformats.org/presentationml/2006/main">
  <p:tag name="KSO_WM_DIAGRAM_VIRTUALLY_FRAME" val="{&quot;height&quot;:306.48401574803154,&quot;left&quot;:25.800866141732286,&quot;top&quot;:82.2959842519685,&quot;width&quot;:668.3982677165353}"/>
</p:tagLst>
</file>

<file path=ppt/tags/tag11.xml><?xml version="1.0" encoding="utf-8"?>
<p:tagLst xmlns:p="http://schemas.openxmlformats.org/presentationml/2006/main">
  <p:tag name="KSO_WM_DIAGRAM_VIRTUALLY_FRAME" val="{&quot;height&quot;:306.48401574803154,&quot;left&quot;:25.800866141732286,&quot;top&quot;:82.2959842519685,&quot;width&quot;:668.3982677165353}"/>
</p:tagLst>
</file>

<file path=ppt/tags/tag12.xml><?xml version="1.0" encoding="utf-8"?>
<p:tagLst xmlns:p="http://schemas.openxmlformats.org/presentationml/2006/main">
  <p:tag name="KSO_WM_DIAGRAM_VIRTUALLY_FRAME" val="{&quot;height&quot;:306.48401574803154,&quot;left&quot;:25.800866141732286,&quot;top&quot;:82.2959842519685,&quot;width&quot;:668.3982677165353}"/>
</p:tagLst>
</file>

<file path=ppt/tags/tag13.xml><?xml version="1.0" encoding="utf-8"?>
<p:tagLst xmlns:p="http://schemas.openxmlformats.org/presentationml/2006/main">
  <p:tag name="KSO_WM_DIAGRAM_VIRTUALLY_FRAME" val="{&quot;height&quot;:306.48401574803154,&quot;left&quot;:25.800866141732286,&quot;top&quot;:82.2959842519685,&quot;width&quot;:668.3982677165353}"/>
</p:tagLst>
</file>

<file path=ppt/tags/tag14.xml><?xml version="1.0" encoding="utf-8"?>
<p:tagLst xmlns:p="http://schemas.openxmlformats.org/presentationml/2006/main">
  <p:tag name="KSO_WM_DIAGRAM_VIRTUALLY_FRAME" val="{&quot;height&quot;:306.48401574803154,&quot;left&quot;:25.800866141732286,&quot;top&quot;:82.2959842519685,&quot;width&quot;:668.3982677165353}"/>
</p:tagLst>
</file>

<file path=ppt/tags/tag15.xml><?xml version="1.0" encoding="utf-8"?>
<p:tagLst xmlns:p="http://schemas.openxmlformats.org/presentationml/2006/main">
  <p:tag name="KSO_WM_DIAGRAM_VIRTUALLY_FRAME" val="{&quot;height&quot;:306.48401574803154,&quot;left&quot;:25.800866141732286,&quot;top&quot;:82.2959842519685,&quot;width&quot;:668.3982677165353}"/>
</p:tagLst>
</file>

<file path=ppt/tags/tag2.xml><?xml version="1.0" encoding="utf-8"?>
<p:tagLst xmlns:p="http://schemas.openxmlformats.org/presentationml/2006/main">
  <p:tag name="KSO_WM_DIAGRAM_VIRTUALLY_FRAME" val="{&quot;height&quot;:306.48401574803154,&quot;left&quot;:25.800866141732286,&quot;top&quot;:82.2959842519685,&quot;width&quot;:668.3982677165353}"/>
</p:tagLst>
</file>

<file path=ppt/tags/tag3.xml><?xml version="1.0" encoding="utf-8"?>
<p:tagLst xmlns:p="http://schemas.openxmlformats.org/presentationml/2006/main">
  <p:tag name="KSO_WM_DIAGRAM_VIRTUALLY_FRAME" val="{&quot;height&quot;:306.48401574803154,&quot;left&quot;:25.800866141732286,&quot;top&quot;:82.2959842519685,&quot;width&quot;:668.3982677165353}"/>
</p:tagLst>
</file>

<file path=ppt/tags/tag4.xml><?xml version="1.0" encoding="utf-8"?>
<p:tagLst xmlns:p="http://schemas.openxmlformats.org/presentationml/2006/main">
  <p:tag name="KSO_WM_DIAGRAM_VIRTUALLY_FRAME" val="{&quot;height&quot;:306.48401574803154,&quot;left&quot;:25.800866141732286,&quot;top&quot;:82.2959842519685,&quot;width&quot;:668.3982677165353}"/>
</p:tagLst>
</file>

<file path=ppt/tags/tag5.xml><?xml version="1.0" encoding="utf-8"?>
<p:tagLst xmlns:p="http://schemas.openxmlformats.org/presentationml/2006/main">
  <p:tag name="KSO_WM_DIAGRAM_VIRTUALLY_FRAME" val="{&quot;height&quot;:306.48401574803154,&quot;left&quot;:25.800866141732286,&quot;top&quot;:82.2959842519685,&quot;width&quot;:668.3982677165353}"/>
</p:tagLst>
</file>

<file path=ppt/tags/tag6.xml><?xml version="1.0" encoding="utf-8"?>
<p:tagLst xmlns:p="http://schemas.openxmlformats.org/presentationml/2006/main">
  <p:tag name="KSO_WM_DIAGRAM_VIRTUALLY_FRAME" val="{&quot;height&quot;:306.48401574803154,&quot;left&quot;:25.800866141732286,&quot;top&quot;:82.2959842519685,&quot;width&quot;:668.3982677165353}"/>
</p:tagLst>
</file>

<file path=ppt/tags/tag7.xml><?xml version="1.0" encoding="utf-8"?>
<p:tagLst xmlns:p="http://schemas.openxmlformats.org/presentationml/2006/main">
  <p:tag name="KSO_WM_DIAGRAM_VIRTUALLY_FRAME" val="{&quot;height&quot;:306.48401574803154,&quot;left&quot;:25.800866141732286,&quot;top&quot;:82.2959842519685,&quot;width&quot;:668.3982677165353}"/>
</p:tagLst>
</file>

<file path=ppt/tags/tag8.xml><?xml version="1.0" encoding="utf-8"?>
<p:tagLst xmlns:p="http://schemas.openxmlformats.org/presentationml/2006/main">
  <p:tag name="KSO_WM_DIAGRAM_VIRTUALLY_FRAME" val="{&quot;height&quot;:306.48401574803154,&quot;left&quot;:25.800866141732286,&quot;top&quot;:82.2959842519685,&quot;width&quot;:668.3982677165353}"/>
</p:tagLst>
</file>

<file path=ppt/tags/tag9.xml><?xml version="1.0" encoding="utf-8"?>
<p:tagLst xmlns:p="http://schemas.openxmlformats.org/presentationml/2006/main">
  <p:tag name="KSO_WM_DIAGRAM_VIRTUALLY_FRAME" val="{&quot;height&quot;:306.48401574803154,&quot;left&quot;:25.800866141732286,&quot;top&quot;:82.2959842519685,&quot;width&quot;:668.3982677165353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4346</Words>
  <Application>WPS 演示</Application>
  <PresentationFormat>On-screen Show (16:9)</PresentationFormat>
  <Paragraphs>416</Paragraphs>
  <Slides>34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微软雅黑</vt:lpstr>
      <vt:lpstr>Arial</vt:lpstr>
      <vt:lpstr>Arial</vt:lpstr>
      <vt:lpstr>Calibri</vt:lpstr>
      <vt:lpstr>Arial Unicode MS</vt:lpstr>
      <vt:lpstr>等线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季千焜</cp:lastModifiedBy>
  <cp:revision>2</cp:revision>
  <dcterms:created xsi:type="dcterms:W3CDTF">2025-05-26T09:26:00Z</dcterms:created>
  <dcterms:modified xsi:type="dcterms:W3CDTF">2025-05-26T09:41:35Z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4B754C706CE74214971D37E8E8681483_12</vt:lpwstr>
  </property>
  <property fmtid="{D5CDD505-2E9C-101B-9397-08002B2CF9AE}" pid="3" name="KSOProductBuildVer">
    <vt:lpwstr>2052-12.1.0.20305</vt:lpwstr>
  </property>
</Properties>
</file>